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CC31"/>
    <a:srgbClr val="70121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726"/>
  </p:normalViewPr>
  <p:slideViewPr>
    <p:cSldViewPr snapToGrid="0" snapToObjects="1">
      <p:cViewPr varScale="1">
        <p:scale>
          <a:sx d="100" n="165"/>
          <a:sy d="100" n="165"/>
        </p:scale>
        <p:origin x="560" y="176"/>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9" Type="http://schemas.openxmlformats.org/officeDocument/2006/relationships/viewProps" Target="viewProps.xml" /><Relationship Id="rId48" Type="http://schemas.openxmlformats.org/officeDocument/2006/relationships/presProps" Target="presProps.xml" /><Relationship Id="rId1" Type="http://schemas.openxmlformats.org/officeDocument/2006/relationships/slideMaster" Target="slideMasters/slideMaster1.xml" /><Relationship Id="rId51" Type="http://schemas.openxmlformats.org/officeDocument/2006/relationships/tableStyles" Target="tableStyles.xml" /><Relationship Id="rId5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65688"/>
          </a:xfrm>
        </p:spPr>
        <p:txBody>
          <a:bodyPr>
            <a:normAutofit/>
          </a:bodyPr>
          <a:lstStyle>
            <a:lvl1pPr>
              <a:defRPr sz="2400"/>
            </a:lvl1pPr>
          </a:lstStyle>
          <a:p>
            <a:r>
              <a:rPr lang="en-US" dirty="0"/>
              <a:t>Click to edit Master title style</a:t>
            </a:r>
          </a:p>
        </p:txBody>
      </p:sp>
      <p:sp>
        <p:nvSpPr>
          <p:cNvPr id="3" name="Subtitle 2"/>
          <p:cNvSpPr>
            <a:spLocks noGrp="1"/>
          </p:cNvSpPr>
          <p:nvPr>
            <p:ph type="subTitle" idx="1"/>
          </p:nvPr>
        </p:nvSpPr>
        <p:spPr>
          <a:xfrm>
            <a:off x="255722" y="565689"/>
            <a:ext cx="6400800" cy="1314450"/>
          </a:xfrm>
        </p:spPr>
        <p:txBody>
          <a:bodyPr>
            <a:normAutofit/>
          </a:bodyPr>
          <a:lstStyle>
            <a:lvl1pPr marL="0" indent="0" algn="ctr">
              <a:buNone/>
              <a:defRPr sz="20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normAutofit/>
          </a:bodyPr>
          <a:lstStyle>
            <a:lvl1pPr algn="l">
              <a:defRPr sz="2400"/>
            </a:lvl1pPr>
          </a:lstStyle>
          <a:p>
            <a:r>
              <a:rPr lang="en-US" dirty="0"/>
              <a:t>Click to edit Master title style</a:t>
            </a:r>
          </a:p>
        </p:txBody>
      </p:sp>
      <p:sp>
        <p:nvSpPr>
          <p:cNvPr id="3" name="Content Placeholder 2"/>
          <p:cNvSpPr>
            <a:spLocks noGrp="1"/>
          </p:cNvSpPr>
          <p:nvPr>
            <p:ph idx="1"/>
          </p:nvPr>
        </p:nvSpPr>
        <p:spPr>
          <a:xfrm>
            <a:off x="0" y="614605"/>
            <a:ext cx="9089756" cy="3914289"/>
          </a:xfrm>
        </p:spPr>
        <p:txBody>
          <a:bodyPr>
            <a:normAutofit/>
          </a:bodyPr>
          <a:lstStyle>
            <a:lvl1pPr marL="230188" indent="-230188">
              <a:tabLst/>
              <a:defRPr sz="1800"/>
            </a:lvl1pPr>
            <a:lvl2pPr marL="514350" indent="-284163">
              <a:spcBef>
                <a:spcPts val="0"/>
              </a:spcBef>
              <a:tabLst/>
              <a:defRPr sz="1600"/>
            </a:lvl2pPr>
            <a:lvl3pPr marL="692150" indent="-177800">
              <a:spcBef>
                <a:spcPts val="0"/>
              </a:spcBef>
              <a:tabLst/>
              <a:defRPr sz="1400"/>
            </a:lvl3pPr>
            <a:lvl4pPr marL="914400" indent="-222250">
              <a:spcBef>
                <a:spcPts val="0"/>
              </a:spcBef>
              <a:tabLst/>
              <a:defRPr sz="1400"/>
            </a:lvl4pPr>
            <a:lvl5pPr marL="1146175" indent="-231775">
              <a:spcBef>
                <a:spcPts val="0"/>
              </a:spcBef>
              <a:tabLs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21556"/>
          </a:xfrm>
        </p:spPr>
        <p:txBody>
          <a:bodyPr anchor="t">
            <a:normAutofit/>
          </a:bodyPr>
          <a:lstStyle>
            <a:lvl1pPr algn="l">
              <a:defRPr sz="2400" b="1" cap="all"/>
            </a:lvl1pPr>
          </a:lstStyle>
          <a:p>
            <a:r>
              <a:rPr lang="en-US" dirty="0"/>
              <a:t>Click to edit Master title style</a:t>
            </a:r>
          </a:p>
        </p:txBody>
      </p:sp>
      <p:sp>
        <p:nvSpPr>
          <p:cNvPr id="3" name="Text Placeholder 2"/>
          <p:cNvSpPr>
            <a:spLocks noGrp="1"/>
          </p:cNvSpPr>
          <p:nvPr>
            <p:ph type="body" idx="1"/>
          </p:nvPr>
        </p:nvSpPr>
        <p:spPr>
          <a:xfrm>
            <a:off x="457200" y="1141649"/>
            <a:ext cx="7772400" cy="1125140"/>
          </a:xfrm>
        </p:spPr>
        <p:txBody>
          <a:bodyPr anchor="b">
            <a:normAutofit/>
          </a:bodyPr>
          <a:lstStyle>
            <a:lvl1pPr marL="0" indent="0">
              <a:buNone/>
              <a:defRPr sz="16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lvl1pPr algn="l">
              <a:defRPr b="0">
                <a:solidFill>
                  <a:srgbClr val="FDCC31"/>
                </a:solidFill>
              </a:defRPr>
            </a:lvl1pPr>
          </a:lstStyle>
          <a:p>
            <a:r>
              <a:rPr lang="en-US" dirty="0"/>
              <a:t>Click to edit Master title style</a:t>
            </a:r>
          </a:p>
        </p:txBody>
      </p:sp>
      <p:sp>
        <p:nvSpPr>
          <p:cNvPr id="3" name="Content Placeholder 2"/>
          <p:cNvSpPr>
            <a:spLocks noGrp="1"/>
          </p:cNvSpPr>
          <p:nvPr>
            <p:ph sz="half" idx="1"/>
          </p:nvPr>
        </p:nvSpPr>
        <p:spPr>
          <a:xfrm>
            <a:off x="9040" y="662663"/>
            <a:ext cx="6010759" cy="4480837"/>
          </a:xfrm>
        </p:spPr>
        <p:txBody>
          <a:bodyPr>
            <a:normAutofit/>
          </a:bodyPr>
          <a:lstStyle>
            <a:lvl1pPr marL="230188" indent="-230188">
              <a:tabLst/>
              <a:defRPr sz="1800"/>
            </a:lvl1pPr>
            <a:lvl2pPr marL="460375" indent="-230188">
              <a:tabLst/>
              <a:defRPr sz="1600"/>
            </a:lvl2pPr>
            <a:lvl3pPr marL="630238" indent="-169863">
              <a:tabLst/>
              <a:defRPr sz="1400"/>
            </a:lvl3pPr>
            <a:lvl4pPr marL="914400" indent="-284163">
              <a:tabLst/>
              <a:defRPr sz="1400"/>
            </a:lvl4pPr>
            <a:lvl5pPr marL="1146175" indent="-231775">
              <a:tabLst/>
              <a:defRPr sz="14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9580" y="662664"/>
            <a:ext cx="2790986" cy="4480836"/>
          </a:xfrm>
        </p:spPr>
        <p:txBody>
          <a:bodyPr>
            <a:normAutofit/>
          </a:bodyPr>
          <a:lstStyle>
            <a:lvl1pPr marL="342900" indent="-342900">
              <a:defRPr lang="en-US" sz="1800" kern="1200" dirty="0">
                <a:solidFill>
                  <a:schemeClr val="tx1"/>
                </a:solidFill>
                <a:latin typeface="+mn-lt"/>
                <a:ea typeface="+mn-ea"/>
                <a:cs typeface="+mn-cs"/>
              </a:defRPr>
            </a:lvl1pPr>
            <a:lvl2pPr marL="515937" indent="-285750">
              <a:defRPr lang="en-US" sz="1600" kern="1200" dirty="0">
                <a:solidFill>
                  <a:schemeClr val="tx1"/>
                </a:solidFill>
                <a:latin typeface="+mn-lt"/>
                <a:ea typeface="+mn-ea"/>
                <a:cs typeface="+mn-cs"/>
              </a:defRPr>
            </a:lvl2pPr>
            <a:lvl3pPr marL="746125" indent="-285750">
              <a:defRPr lang="en-US" sz="1400" kern="1200" dirty="0">
                <a:solidFill>
                  <a:schemeClr val="tx1"/>
                </a:solidFill>
                <a:latin typeface="+mn-lt"/>
                <a:ea typeface="+mn-ea"/>
                <a:cs typeface="+mn-cs"/>
              </a:defRPr>
            </a:lvl3pPr>
            <a:lvl4pPr marL="915987" indent="-285750">
              <a:defRPr lang="en-US" sz="1400" kern="1200" dirty="0">
                <a:solidFill>
                  <a:schemeClr val="tx1"/>
                </a:solidFill>
                <a:latin typeface="+mn-lt"/>
                <a:ea typeface="+mn-ea"/>
                <a:cs typeface="+mn-cs"/>
              </a:defRPr>
            </a:lvl4pPr>
            <a:lvl5pPr marL="1200150" indent="-285750">
              <a:defRPr lang="en-US" sz="1400" kern="1200" dirty="0">
                <a:solidFill>
                  <a:schemeClr val="tx1"/>
                </a:solidFill>
                <a:latin typeface="+mn-lt"/>
                <a:ea typeface="+mn-ea"/>
                <a:cs typeface="+mn-cs"/>
              </a:defRPr>
            </a:lvl5pPr>
            <a:lvl6pPr>
              <a:defRPr sz="1350"/>
            </a:lvl6pPr>
            <a:lvl7pPr>
              <a:defRPr sz="1350"/>
            </a:lvl7pPr>
            <a:lvl8pPr>
              <a:defRPr sz="1350"/>
            </a:lvl8pPr>
            <a:lvl9pPr>
              <a:defRPr sz="1350"/>
            </a:lvl9pPr>
          </a:lstStyle>
          <a:p>
            <a:pPr marL="230188" lvl="0" indent="-230188" algn="l" defTabSz="342900" rtl="0" eaLnBrk="1" latinLnBrk="0" hangingPunct="1">
              <a:spcBef>
                <a:spcPct val="20000"/>
              </a:spcBef>
              <a:buFont typeface="Arial"/>
              <a:buChar char="•"/>
              <a:tabLst/>
            </a:pPr>
            <a:r>
              <a:rPr lang="en-US" dirty="0"/>
              <a:t>Click to edit Master text styles</a:t>
            </a:r>
          </a:p>
          <a:p>
            <a:pPr marL="460375" lvl="1" indent="-230188" algn="l" defTabSz="342900" rtl="0" eaLnBrk="1" latinLnBrk="0" hangingPunct="1">
              <a:spcBef>
                <a:spcPct val="20000"/>
              </a:spcBef>
              <a:buFont typeface="Arial"/>
              <a:buChar char="–"/>
              <a:tabLst/>
            </a:pPr>
            <a:r>
              <a:rPr lang="en-US" dirty="0"/>
              <a:t>Second level</a:t>
            </a:r>
          </a:p>
          <a:p>
            <a:pPr marL="630238" lvl="2" indent="-169863" algn="l" defTabSz="342900" rtl="0" eaLnBrk="1" latinLnBrk="0" hangingPunct="1">
              <a:spcBef>
                <a:spcPct val="20000"/>
              </a:spcBef>
              <a:buFont typeface="Arial"/>
              <a:buChar char="•"/>
              <a:tabLst/>
            </a:pPr>
            <a:r>
              <a:rPr lang="en-US" dirty="0"/>
              <a:t>Third level</a:t>
            </a:r>
          </a:p>
          <a:p>
            <a:pPr marL="914400" lvl="3" indent="-284163" algn="l" defTabSz="342900" rtl="0" eaLnBrk="1" latinLnBrk="0" hangingPunct="1">
              <a:spcBef>
                <a:spcPct val="20000"/>
              </a:spcBef>
              <a:buFont typeface="Arial"/>
              <a:buChar char="–"/>
              <a:tabLst/>
            </a:pPr>
            <a:r>
              <a:rPr lang="en-US" dirty="0"/>
              <a:t>Fourth level</a:t>
            </a:r>
          </a:p>
          <a:p>
            <a:pPr marL="1146175" lvl="4" indent="-231775" algn="l" defTabSz="342900" rtl="0" eaLnBrk="1" latinLnBrk="0" hangingPunct="1">
              <a:spcBef>
                <a:spcPct val="20000"/>
              </a:spcBef>
              <a:buFont typeface="Arial"/>
              <a:buChar char="»"/>
              <a:tabLst/>
            </a:pPr>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normAutofit/>
          </a:bodyPr>
          <a:lstStyle>
            <a:lvl1pPr algn="l">
              <a:defRPr sz="2800"/>
            </a:lvl1pPr>
          </a:lstStyle>
          <a:p>
            <a:r>
              <a:rPr lang="en-US" dirty="0"/>
              <a:t>Click to edit Master title style</a:t>
            </a:r>
          </a:p>
        </p:txBody>
      </p:sp>
      <p:sp>
        <p:nvSpPr>
          <p:cNvPr id="3" name="Text Placeholder 2"/>
          <p:cNvSpPr>
            <a:spLocks noGrp="1"/>
          </p:cNvSpPr>
          <p:nvPr>
            <p:ph type="body" idx="1"/>
          </p:nvPr>
        </p:nvSpPr>
        <p:spPr>
          <a:xfrm>
            <a:off x="136201" y="802623"/>
            <a:ext cx="4435799"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136201" y="1282444"/>
            <a:ext cx="4435799" cy="3305054"/>
          </a:xfrm>
        </p:spPr>
        <p:txBody>
          <a:bodyPr/>
          <a:lstStyle>
            <a:lvl1pPr>
              <a:defRPr sz="16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3514" y="823389"/>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53514" y="1303210"/>
            <a:ext cx="4041775" cy="3284288"/>
          </a:xfrm>
        </p:spPr>
        <p:txBody>
          <a:bodyPr/>
          <a:lstStyle>
            <a:lvl1pPr>
              <a:defRPr sz="16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3/24/25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3/24/25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3/24/25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71538"/>
          </a:xfrm>
        </p:spPr>
        <p:txBody>
          <a:bodyPr anchor="t" anchorCtr="0">
            <a:normAutofit/>
          </a:bodyPr>
          <a:lstStyle>
            <a:lvl1pPr algn="l">
              <a:defRPr sz="2400" b="1"/>
            </a:lvl1pPr>
          </a:lstStyle>
          <a:p>
            <a:r>
              <a:rPr lang="en-US"/>
              <a:t>Click to edit Master title style</a:t>
            </a:r>
          </a:p>
        </p:txBody>
      </p:sp>
      <p:sp>
        <p:nvSpPr>
          <p:cNvPr id="3" name="Content Placeholder 2"/>
          <p:cNvSpPr>
            <a:spLocks noGrp="1"/>
          </p:cNvSpPr>
          <p:nvPr>
            <p:ph idx="1"/>
          </p:nvPr>
        </p:nvSpPr>
        <p:spPr>
          <a:xfrm>
            <a:off x="3657600" y="960804"/>
            <a:ext cx="5238426" cy="3806460"/>
          </a:xfrm>
        </p:spPr>
        <p:txBody>
          <a:bodyPr>
            <a:normAutofit/>
          </a:bodyPr>
          <a:lstStyle>
            <a:lvl1pPr>
              <a:defRPr sz="1800"/>
            </a:lvl1pPr>
            <a:lvl2pPr>
              <a:defRPr sz="1600"/>
            </a:lvl2pPr>
            <a:lvl3pPr>
              <a:defRPr sz="1600"/>
            </a:lvl3pPr>
            <a:lvl4pPr>
              <a:defRPr sz="1600"/>
            </a:lvl4pPr>
            <a:lvl5pPr>
              <a:defRPr sz="16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0" y="960803"/>
            <a:ext cx="3541363" cy="3518297"/>
          </a:xfrm>
        </p:spPr>
        <p:txBody>
          <a:bodyPr>
            <a:normAutofit/>
          </a:bodyPr>
          <a:lstStyle>
            <a:lvl1pPr marL="0" indent="0">
              <a:buNone/>
              <a:defRPr sz="16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490" y="102393"/>
            <a:ext cx="8934774" cy="582780"/>
          </a:xfrm>
          <a:prstGeom prst="rect">
            <a:avLst/>
          </a:prstGeom>
          <a:solidFill>
            <a:srgbClr val="70121D"/>
          </a:solidFill>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77489" y="781696"/>
            <a:ext cx="8934773" cy="3914289"/>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3/24/25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42900" eaLnBrk="1" hangingPunct="1" latinLnBrk="0" rtl="0">
        <a:spcBef>
          <a:spcPct val="0"/>
        </a:spcBef>
        <a:buNone/>
        <a:defRPr kern="1200" sz="2800">
          <a:solidFill>
            <a:srgbClr val="FDCC31"/>
          </a:solidFill>
          <a:latin typeface="+mj-lt"/>
          <a:ea typeface="+mj-ea"/>
          <a:cs typeface="+mj-cs"/>
        </a:defRPr>
      </a:lvl1pPr>
    </p:titleStyle>
    <p:bodyStyle>
      <a:lvl1pPr algn="l" defTabSz="342900" eaLnBrk="1" hangingPunct="1" indent="-342900" latinLnBrk="0" marL="342900" rtl="0">
        <a:spcBef>
          <a:spcPts val="0"/>
        </a:spcBef>
        <a:buFont typeface="Arial"/>
        <a:buChar char="•"/>
        <a:defRPr b="0" kern="1200" sz="1800">
          <a:solidFill>
            <a:schemeClr val="tx1"/>
          </a:solidFill>
          <a:latin typeface="+mn-lt"/>
          <a:ea typeface="+mn-ea"/>
          <a:cs typeface="+mn-cs"/>
        </a:defRPr>
      </a:lvl1pPr>
      <a:lvl2pPr algn="l" defTabSz="342900" eaLnBrk="1" hangingPunct="1" indent="-342900" latinLnBrk="0" marL="685800" rtl="0">
        <a:spcBef>
          <a:spcPts val="0"/>
        </a:spcBef>
        <a:buFont typeface="Arial"/>
        <a:buChar char="–"/>
        <a:defRPr kern="1200" sz="1600">
          <a:solidFill>
            <a:schemeClr val="tx1"/>
          </a:solidFill>
          <a:latin typeface="+mn-lt"/>
          <a:ea typeface="+mn-ea"/>
          <a:cs typeface="+mn-cs"/>
        </a:defRPr>
      </a:lvl2pPr>
      <a:lvl3pPr algn="l" defTabSz="342900" eaLnBrk="1" hangingPunct="1" indent="-342900" latinLnBrk="0" marL="1028700" rtl="0">
        <a:spcBef>
          <a:spcPts val="0"/>
        </a:spcBef>
        <a:buFont typeface="Arial"/>
        <a:buChar char="•"/>
        <a:defRPr kern="1200" sz="1600">
          <a:solidFill>
            <a:schemeClr val="tx1"/>
          </a:solidFill>
          <a:latin typeface="+mn-lt"/>
          <a:ea typeface="+mn-ea"/>
          <a:cs typeface="+mn-cs"/>
        </a:defRPr>
      </a:lvl3pPr>
      <a:lvl4pPr algn="l" defTabSz="342900" eaLnBrk="1" hangingPunct="1" indent="-342900" latinLnBrk="0" marL="1371600" rtl="0">
        <a:spcBef>
          <a:spcPts val="0"/>
        </a:spcBef>
        <a:buFont typeface="Arial"/>
        <a:buChar char="–"/>
        <a:defRPr kern="1200" sz="1600">
          <a:solidFill>
            <a:schemeClr val="tx1"/>
          </a:solidFill>
          <a:latin typeface="+mn-lt"/>
          <a:ea typeface="+mn-ea"/>
          <a:cs typeface="+mn-cs"/>
        </a:defRPr>
      </a:lvl4pPr>
      <a:lvl5pPr algn="l" defTabSz="342900" eaLnBrk="1" hangingPunct="1" indent="-342900" latinLnBrk="0" marL="1714500" rtl="0">
        <a:spcBef>
          <a:spcPts val="0"/>
        </a:spcBef>
        <a:buFont typeface="Arial"/>
        <a:buChar char="»"/>
        <a:defRPr kern="1200" sz="16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jpg"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2.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65688"/>
          </a:xfrm>
        </p:spPr>
        <p:txBody>
          <a:bodyPr/>
          <a:lstStyle/>
          <a:p>
            <a:pPr lvl="0" indent="0" marL="0">
              <a:buNone/>
            </a:pPr>
            <a:r>
              <a:rPr/>
              <a:t>Lecture 04</a:t>
            </a:r>
          </a:p>
        </p:txBody>
      </p:sp>
      <p:sp>
        <p:nvSpPr>
          <p:cNvPr id="3" name="Subtitle 2"/>
          <p:cNvSpPr>
            <a:spLocks noGrp="1"/>
          </p:cNvSpPr>
          <p:nvPr>
            <p:ph idx="1" type="subTitle"/>
          </p:nvPr>
        </p:nvSpPr>
        <p:spPr>
          <a:xfrm>
            <a:off x="255722" y="565689"/>
            <a:ext cx="6400800" cy="1314450"/>
          </a:xfrm>
        </p:spPr>
        <p:txBody>
          <a:bodyPr/>
          <a:lstStyle/>
          <a:p>
            <a:pPr lvl="0" indent="0" marL="0">
              <a:buNone/>
            </a:pPr>
            <a:br/>
            <a:br/>
            <a:r>
              <a:rPr/>
              <a:t>Bill Perry</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under curve (probability) of standard normal distribution is known relative to z-values</a:t>
            </a:r>
          </a:p>
          <a:p>
            <a:pPr lvl="0" indent="0" marL="0">
              <a:buNone/>
            </a:pPr>
            <a:r>
              <a:rPr/>
              <a:t>Knowing z-value, can figure out corresponding area under the curve</a:t>
            </a:r>
          </a:p>
          <a:p>
            <a:pPr lvl="0" indent="0" marL="0">
              <a:buNone/>
            </a:pPr>
            <a:r>
              <a:rPr i="1"/>
              <a:t>What is the area under curve &lt; 0?</a:t>
            </a:r>
          </a:p>
        </p:txBody>
      </p:sp>
      <p:pic>
        <p:nvPicPr>
          <p:cNvPr descr="04_01_lecture_powerpoint_files/figure-pptx/unnamed-chunk-8-1.png" id="0" name="Picture 1"/>
          <p:cNvPicPr>
            <a:picLocks noGrp="1" noChangeAspect="1"/>
          </p:cNvPicPr>
          <p:nvPr/>
        </p:nvPicPr>
        <p:blipFill>
          <a:blip r:embed="rId2"/>
          <a:stretch>
            <a:fillRect/>
          </a:stretch>
        </p:blipFill>
        <p:spPr bwMode="auto">
          <a:xfrm>
            <a:off x="6172200" y="660400"/>
            <a:ext cx="2679700" cy="44704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a:r>
              <a:rPr/>
              <a:t>Here is z-score table for </a:t>
            </a:r>
            <a:r>
              <a:rPr b="1"/>
              <a:t>right</a:t>
            </a:r>
            <a:r>
              <a:rPr/>
              <a:t> side or </a:t>
            </a:r>
            <a:r>
              <a:rPr b="1"/>
              <a:t>positive values</a:t>
            </a:r>
            <a:r>
              <a:rPr/>
              <a:t> of the z distribution </a:t>
            </a:r>
            <a:r>
              <a:rPr b="1"/>
              <a:t>(z &gt; 0)</a:t>
            </a:r>
          </a:p>
          <a:p>
            <a:pPr lvl="0"/>
            <a:r>
              <a:rPr/>
              <a:t>Numbers give area under the curve to </a:t>
            </a:r>
            <a:r>
              <a:rPr b="1"/>
              <a:t>left</a:t>
            </a:r>
            <a:r>
              <a:rPr/>
              <a:t> of a particular z-score</a:t>
            </a:r>
          </a:p>
          <a:p>
            <a:pPr lvl="0"/>
            <a:r>
              <a:rPr/>
              <a:t>say 60 mm as a z score of 0.6916667</a:t>
            </a:r>
          </a:p>
        </p:txBody>
      </p:sp>
      <p:pic>
        <p:nvPicPr>
          <p:cNvPr descr="04_01_lecture_powerpoint_files/figure-pptx/unnamed-chunk-9-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under curve (probability) of standard normal distribution is known relative to z-values</a:t>
            </a:r>
          </a:p>
          <a:p>
            <a:pPr lvl="0" indent="0" marL="0">
              <a:buNone/>
            </a:pPr>
            <a:r>
              <a:rPr/>
              <a:t>Knowing z-value, can figure out corresponding area under the curve</a:t>
            </a:r>
          </a:p>
          <a:p>
            <a:pPr lvl="0" indent="0" marL="0">
              <a:buNone/>
            </a:pPr>
            <a:r>
              <a:rPr i="1"/>
              <a:t>What is the area under curve &lt; 0?</a:t>
            </a:r>
          </a:p>
          <a:p>
            <a:pPr lvl="0"/>
            <a:r>
              <a:rPr/>
              <a:t>0.5 of the area of the curve is contained to the left of z = 0.00</a:t>
            </a:r>
          </a:p>
        </p:txBody>
      </p:sp>
      <p:pic>
        <p:nvPicPr>
          <p:cNvPr descr="images/clipboard-264891377.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of the curve is contained to the left of z = 1.22</a:t>
            </a:r>
          </a:p>
          <a:p>
            <a:pPr lvl="0"/>
            <a:r>
              <a:rPr/>
              <a:t>0.8686 or 86.9%</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between of z = 0 and z=1.5?</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between of z = 0 and z=1.5?</a:t>
            </a:r>
          </a:p>
          <a:p>
            <a:pPr lvl="0"/>
            <a:r>
              <a:rPr/>
              <a:t>approximately 0.4332 (or 43.32%)</a:t>
            </a:r>
          </a:p>
          <a:p>
            <a:pPr lvl="0" indent="0" marL="0">
              <a:buNone/>
            </a:pPr>
            <a:r>
              <a:rPr i="1"/>
              <a:t>To calculate this from a standard normal table:</a:t>
            </a:r>
          </a:p>
          <a:p>
            <a:pPr lvl="0" indent="0" marL="0">
              <a:buNone/>
            </a:pPr>
            <a:r>
              <a:rPr/>
              <a:t>To find the area under the standard normal curve between 0 and 1.5 using this table:</a:t>
            </a:r>
          </a:p>
          <a:p>
            <a:pPr lvl="0"/>
            <a:r>
              <a:rPr/>
              <a:t>Locate z = 1.5 in the table - 0.9332.</a:t>
            </a:r>
          </a:p>
          <a:p>
            <a:pPr lvl="1"/>
            <a:r>
              <a:rPr/>
              <a:t>represents P(Z ≤ 1.5) - probability Z is less than or equal to 1.5</a:t>
            </a:r>
          </a:p>
          <a:p>
            <a:pPr lvl="0"/>
            <a:r>
              <a:rPr/>
              <a:t>Since need area between 0 and 1.5 - need to subtract P(Z ≤ 0) from P(Z ≤ 1.5)</a:t>
            </a:r>
          </a:p>
          <a:p>
            <a:pPr lvl="0"/>
            <a:r>
              <a:rPr/>
              <a:t>From table - P(Z ≤ 0) = 0.5000.</a:t>
            </a:r>
          </a:p>
          <a:p>
            <a:pPr lvl="0"/>
            <a:r>
              <a:rPr/>
              <a:t>Therefore, the area between 0 and 1.5 is: 0.9332 - 0.5000 = 0.4332.</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to the left of z = -1?</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to the left of z = -1?</a:t>
            </a:r>
          </a:p>
          <a:p>
            <a:pPr lvl="0"/>
            <a:r>
              <a:rPr/>
              <a:t>Locate row for 1.0 - (table shows absolute value of z) and the column for .00</a:t>
            </a:r>
          </a:p>
          <a:p>
            <a:pPr lvl="1"/>
            <a:r>
              <a:rPr/>
              <a:t>value = 0.8413 - represents P(Z ≤ 1.0)</a:t>
            </a:r>
          </a:p>
          <a:p>
            <a:pPr lvl="0"/>
            <a:r>
              <a:rPr/>
              <a:t>However want P(Z ≤ -1.0)</a:t>
            </a:r>
          </a:p>
          <a:p>
            <a:pPr lvl="1"/>
            <a:r>
              <a:rPr/>
              <a:t>need to use the symmetry property of the standard normal distribution:</a:t>
            </a:r>
          </a:p>
          <a:p>
            <a:pPr lvl="1"/>
            <a:r>
              <a:rPr/>
              <a:t>P(Z ≤ -1.0) = 1 - P(Z ≤ 1.0) = 1 - 0.8413 = 0.1587</a:t>
            </a:r>
          </a:p>
          <a:p>
            <a:pPr lvl="0" indent="0" marL="0">
              <a:buNone/>
            </a:pPr>
            <a:r>
              <a:rPr/>
              <a:t>Therefore, 15.87% of area falls to the left of z = -1.0</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71538"/>
          </a:xfrm>
        </p:spPr>
        <p:txBody>
          <a:bodyPr/>
          <a:lstStyle/>
          <a:p>
            <a:pPr lvl="0" indent="0" marL="0">
              <a:buNone/>
            </a:pPr>
            <a:r>
              <a:rPr b="1"/>
              <a:t>Lecture 4:</a:t>
            </a:r>
            <a:r>
              <a:rPr/>
              <a:t> Standard error</a:t>
            </a:r>
          </a:p>
        </p:txBody>
      </p:sp>
      <p:sp>
        <p:nvSpPr>
          <p:cNvPr id="4" name="Text Placeholder 3"/>
          <p:cNvSpPr>
            <a:spLocks noGrp="1"/>
          </p:cNvSpPr>
          <p:nvPr>
            <p:ph idx="2" sz="half" type="body"/>
          </p:nvPr>
        </p:nvSpPr>
        <p:spPr/>
        <p:txBody>
          <a:bodyPr/>
          <a:lstStyle/>
          <a:p>
            <a:pPr lvl="0" indent="0" marL="0">
              <a:buNone/>
            </a:pPr>
            <a:r>
              <a:rPr/>
              <a:t>Take random samples from fish population:</a:t>
            </a:r>
          </a:p>
          <a:p>
            <a:pPr lvl="0"/>
            <a:r>
              <a:rPr/>
              <a:t>3 random samples (each n=20) from population:</a:t>
            </a:r>
          </a:p>
          <a:p>
            <a:pPr lvl="0"/>
            <a:r>
              <a:rPr/>
              <a:t>Notice the sample statistics and distributions</a:t>
            </a:r>
          </a:p>
        </p:txBody>
      </p:sp>
      <p:pic>
        <p:nvPicPr>
          <p:cNvPr descr="04_01_lecture_powerpoint_files/figure-pptx/unnamed-chunk-10-1.png" id="0" name="Picture 1"/>
          <p:cNvPicPr>
            <a:picLocks noGrp="1" noChangeAspect="1"/>
          </p:cNvPicPr>
          <p:nvPr/>
        </p:nvPicPr>
        <p:blipFill>
          <a:blip r:embed="rId2"/>
          <a:stretch>
            <a:fillRect/>
          </a:stretch>
        </p:blipFill>
        <p:spPr bwMode="auto">
          <a:xfrm>
            <a:off x="3657600" y="1549400"/>
            <a:ext cx="5232400" cy="2616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p:sp>
        <p:nvSpPr>
          <p:cNvPr id="3" name="Content Placeholder 2"/>
          <p:cNvSpPr>
            <a:spLocks noGrp="1"/>
          </p:cNvSpPr>
          <p:nvPr>
            <p:ph idx="1" sz="half"/>
          </p:nvPr>
        </p:nvSpPr>
        <p:spPr/>
        <p:txBody>
          <a:bodyPr/>
          <a:lstStyle/>
          <a:p>
            <a:pPr lvl="0" indent="0" marL="0">
              <a:buNone/>
            </a:pPr>
            <a:r>
              <a:rPr/>
              <a:t>Every sample gives slightly different estimate of µ</a:t>
            </a:r>
          </a:p>
          <a:p>
            <a:pPr lvl="0"/>
            <a:r>
              <a:rPr/>
              <a:t>Can take many samples and calculate means</a:t>
            </a:r>
          </a:p>
          <a:p>
            <a:pPr lvl="0"/>
            <a:r>
              <a:rPr/>
              <a:t>plot the frequency distribution of means</a:t>
            </a:r>
          </a:p>
          <a:p>
            <a:pPr lvl="0"/>
            <a:r>
              <a:rPr/>
              <a:t>get the “sampling distribution of means”</a:t>
            </a:r>
          </a:p>
        </p:txBody>
      </p:sp>
      <p:pic>
        <p:nvPicPr>
          <p:cNvPr descr="04_01_lecture_powerpoint_files/figure-pptx/unnamed-chunk-11-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lstStyle/>
          <a:p>
            <a:pPr lvl="0" indent="0" marL="0">
              <a:buNone/>
            </a:pPr>
            <a:r>
              <a:rPr b="1"/>
              <a:t>Lecture 3: Review</a:t>
            </a:r>
          </a:p>
        </p:txBody>
      </p:sp>
      <p:sp>
        <p:nvSpPr>
          <p:cNvPr id="3" name="Text Placeholder 2"/>
          <p:cNvSpPr>
            <a:spLocks noGrp="1"/>
          </p:cNvSpPr>
          <p:nvPr>
            <p:ph idx="1" type="body"/>
          </p:nvPr>
        </p:nvSpPr>
        <p:spPr/>
        <p:txBody>
          <a:bodyPr/>
          <a:lstStyle/>
          <a:p>
            <a:pPr lvl="0"/>
            <a:r>
              <a:rPr/>
              <a:t>Introduction to histograms or frequency distributions</a:t>
            </a:r>
          </a:p>
          <a:p>
            <a:pPr lvl="0"/>
            <a:r>
              <a:rPr/>
              <a:t>Probability Distribution Functions (PDF)</a:t>
            </a:r>
          </a:p>
          <a:p>
            <a:pPr lvl="0"/>
            <a:r>
              <a:rPr/>
              <a:t>Descriptive Statistics</a:t>
            </a:r>
          </a:p>
          <a:p>
            <a:pPr lvl="1"/>
            <a:r>
              <a:rPr/>
              <a:t>Center - mean, median, mode</a:t>
            </a:r>
          </a:p>
          <a:p>
            <a:pPr lvl="1"/>
            <a:r>
              <a:rPr/>
              <a:t>Spread - range, variance, standard deviation</a:t>
            </a:r>
          </a:p>
        </p:txBody>
      </p:sp>
      <p:sp>
        <p:nvSpPr>
          <p:cNvPr id="5" name="Text Placeholder 4"/>
          <p:cNvSpPr>
            <a:spLocks noGrp="1"/>
          </p:cNvSpPr>
          <p:nvPr>
            <p:ph idx="3" sz="quarter" type="body"/>
          </p:nvPr>
        </p:nvSpPr>
        <p:spPr/>
        <p:txBody>
          <a:bodyPr/>
          <a:lstStyle/>
          <a:p>
            <a:pPr lvl="0" indent="0" marL="0">
              <a:buNone/>
            </a:pPr>
            <a:r>
              <a:rPr/>
              <a:t>Our last graphs</a:t>
            </a:r>
            <a:br/>
          </a:p>
        </p:txBody>
      </p:sp>
      <p:pic>
        <p:nvPicPr>
          <p:cNvPr descr="images/clipboard-3257239263.png" id="0" name="Picture 1"/>
          <p:cNvPicPr>
            <a:picLocks noGrp="1" noChangeAspect="1"/>
          </p:cNvPicPr>
          <p:nvPr/>
        </p:nvPicPr>
        <p:blipFill>
          <a:blip r:embed="rId2"/>
          <a:stretch>
            <a:fillRect/>
          </a:stretch>
        </p:blipFill>
        <p:spPr bwMode="auto">
          <a:xfrm>
            <a:off x="4749800" y="2070100"/>
            <a:ext cx="4038600" cy="17145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p:sp>
        <p:nvSpPr>
          <p:cNvPr id="3" name="Content Placeholder 2"/>
          <p:cNvSpPr>
            <a:spLocks noGrp="1"/>
          </p:cNvSpPr>
          <p:nvPr>
            <p:ph idx="1" sz="half"/>
          </p:nvPr>
        </p:nvSpPr>
        <p:spPr/>
        <p:txBody>
          <a:bodyPr/>
          <a:lstStyle/>
          <a:p>
            <a:pPr lvl="0" indent="0" marL="0">
              <a:spcBef>
                <a:spcPts val="3000"/>
              </a:spcBef>
              <a:buNone/>
            </a:pPr>
            <a:r>
              <a:rPr b="1"/>
              <a:t>3 important properties:</a:t>
            </a:r>
          </a:p>
          <a:p>
            <a:pPr lvl="0"/>
            <a:r>
              <a:rPr/>
              <a:t>Sampling distribution of means (SDM) from normal population will be normal</a:t>
            </a:r>
          </a:p>
          <a:p>
            <a:pPr lvl="0"/>
            <a:r>
              <a:rPr/>
              <a:t>Large Sampling distribution of means from any population will be normal (Central Limit Theorem)</a:t>
            </a:r>
          </a:p>
          <a:p>
            <a:pPr lvl="0"/>
            <a:r>
              <a:rPr/>
              <a:t>The mean of Sampling distribution of means will equal µ or the mean</a:t>
            </a:r>
          </a:p>
        </p:txBody>
      </p:sp>
      <p:pic>
        <p:nvPicPr>
          <p:cNvPr descr="04_01_lecture_powerpoint_files/figure-pptx/unnamed-chunk-12-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Given above</a:t>
                </a:r>
              </a:p>
              <a:p>
                <a:pPr lvl="0"/>
                <a:r>
                  <a:rPr/>
                  <a:t>can estimate the standard deviation of sample means</a:t>
                </a:r>
              </a:p>
              <a:p>
                <a:pPr lvl="0"/>
                <a:r>
                  <a:rPr/>
                  <a:t>“Standard error of sample mean”</a:t>
                </a:r>
              </a:p>
              <a:p>
                <a:pPr lvl="0"/>
                <a:r>
                  <a:rPr/>
                  <a:t>How good is your estimate of population mean? (based on the sample collected)</a:t>
                </a:r>
              </a:p>
              <a:p>
                <a:pPr lvl="0"/>
                <a:r>
                  <a:rPr/>
                  <a:t>quantifies how much the sample means are expected to vary from samples</a:t>
                </a:r>
              </a:p>
              <a:p>
                <a:pPr lvl="0"/>
                <a:r>
                  <a:rPr/>
                  <a:t>gives an estimate of the error associated with using </a:t>
                </a:r>
                <a14:m>
                  <m:oMath xmlns:m="http://schemas.openxmlformats.org/officeDocument/2006/math">
                    <m:acc>
                      <m:accPr>
                        <m:chr m:val="‾"/>
                      </m:accPr>
                      <m:e>
                        <m:r>
                          <m:t>y</m:t>
                        </m:r>
                      </m:e>
                    </m:acc>
                  </m:oMath>
                </a14:m>
                <a:r>
                  <a:rPr/>
                  <a:t> to estimate </a:t>
                </a:r>
                <a14:m>
                  <m:oMath xmlns:m="http://schemas.openxmlformats.org/officeDocument/2006/math">
                    <m:r>
                      <m:t>μ</m:t>
                    </m:r>
                  </m:oMath>
                </a14:m>
                <a:r>
                  <a:rPr/>
                  <a:t>…</a:t>
                </a:r>
              </a:p>
            </p:txBody>
          </p:sp>
        </mc:Choice>
      </mc:AlternateContent>
      <p:pic>
        <p:nvPicPr>
          <p:cNvPr descr="04_01_lecture_powerpoint_files/figure-pptx/unnamed-chunk-13-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14:m>
                  <m:oMath xmlns:m="http://schemas.openxmlformats.org/officeDocument/2006/math">
                    <m:sSub>
                      <m:e>
                        <m:r>
                          <m:t>σ</m:t>
                        </m:r>
                      </m:e>
                      <m:sub>
                        <m:acc>
                          <m:accPr>
                            <m:chr m:val="‾"/>
                          </m:accPr>
                          <m:e>
                            <m:r>
                              <m:t>y</m:t>
                            </m:r>
                          </m:e>
                        </m:acc>
                      </m:sub>
                    </m:sSub>
                    <m:r>
                      <m:rPr>
                        <m:sty m:val="p"/>
                      </m:rPr>
                      <m:t>=</m:t>
                    </m:r>
                    <m:f>
                      <m:fPr>
                        <m:type m:val="bar"/>
                      </m:fPr>
                      <m:num>
                        <m:r>
                          <m:t>σ</m:t>
                        </m:r>
                      </m:num>
                      <m:den>
                        <m:rad>
                          <m:radPr>
                            <m:degHide m:val="on"/>
                          </m:radPr>
                          <m:deg/>
                          <m:e>
                            <m:r>
                              <m:t>n</m:t>
                            </m:r>
                          </m:e>
                        </m:rad>
                      </m:den>
                    </m:f>
                  </m:oMath>
                </a14:m>
              </a:p>
              <a:p>
                <a:pPr lvl="0" indent="0" marL="0">
                  <a:buNone/>
                </a:pPr>
                <a:r>
                  <a:rPr/>
                  <a:t>but rarely know σ, so use s </a:t>
                </a:r>
                <a14:m>
                  <m:oMath xmlns:m="http://schemas.openxmlformats.org/officeDocument/2006/math">
                    <m:sSub>
                      <m:e>
                        <m:r>
                          <m:t>s</m:t>
                        </m:r>
                      </m:e>
                      <m:sub>
                        <m:acc>
                          <m:accPr>
                            <m:chr m:val="‾"/>
                          </m:accPr>
                          <m:e>
                            <m:r>
                              <m:t>y</m:t>
                            </m:r>
                          </m:e>
                        </m:acc>
                      </m:sub>
                    </m:sSub>
                    <m:r>
                      <m:rPr>
                        <m:sty m:val="p"/>
                      </m:rPr>
                      <m:t>=</m:t>
                    </m:r>
                    <m:f>
                      <m:fPr>
                        <m:type m:val="bar"/>
                      </m:fPr>
                      <m:num>
                        <m:r>
                          <m:t>s</m:t>
                        </m:r>
                      </m:num>
                      <m:den>
                        <m:rad>
                          <m:radPr>
                            <m:degHide m:val="on"/>
                          </m:radPr>
                          <m:deg/>
                          <m:e>
                            <m:r>
                              <m:t>n</m:t>
                            </m:r>
                          </m:e>
                        </m:rad>
                      </m:den>
                    </m:f>
                  </m:oMath>
                </a14:m>
                <a:r>
                  <a:rPr/>
                  <a:t> Where: </a:t>
                </a:r>
                <a14:m>
                  <m:oMath xmlns:m="http://schemas.openxmlformats.org/officeDocument/2006/math">
                    <m:sSub>
                      <m:e>
                        <m:r>
                          <m:t>s</m:t>
                        </m:r>
                      </m:e>
                      <m:sub>
                        <m:acc>
                          <m:accPr>
                            <m:chr m:val="‾"/>
                          </m:accPr>
                          <m:e>
                            <m:r>
                              <m:t>y</m:t>
                            </m:r>
                          </m:e>
                        </m:acc>
                      </m:sub>
                    </m:sSub>
                  </m:oMath>
                </a14:m>
                <a:r>
                  <a:rPr/>
                  <a:t> = sample standard error of mean s = sample standard deviation n = sample size</a:t>
                </a:r>
              </a:p>
            </p:txBody>
          </p:sp>
        </mc:Choice>
      </mc:AlternateContent>
      <p:pic>
        <p:nvPicPr>
          <p:cNvPr descr="04_01_lecture_powerpoint_files/figure-pptx/unnamed-chunk-14-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Notice: - </a:t>
                </a:r>
                <a14:m>
                  <m:oMath xmlns:m="http://schemas.openxmlformats.org/officeDocument/2006/math">
                    <m:sSub>
                      <m:e>
                        <m:r>
                          <m:t>s</m:t>
                        </m:r>
                      </m:e>
                      <m:sub>
                        <m:acc>
                          <m:accPr>
                            <m:chr m:val="‾"/>
                          </m:accPr>
                          <m:e>
                            <m:r>
                              <m:t>y</m:t>
                            </m:r>
                          </m:e>
                        </m:acc>
                      </m:sub>
                    </m:sSub>
                  </m:oMath>
                </a14:m>
                <a:r>
                  <a:rPr/>
                  <a:t> depends on - sample s (standard deviation) - sample n - (</a:t>
                </a:r>
                <a14:m>
                  <m:oMath xmlns:m="http://schemas.openxmlformats.org/officeDocument/2006/math">
                    <m:sSub>
                      <m:e>
                        <m:r>
                          <m:t>s</m:t>
                        </m:r>
                      </m:e>
                      <m:sub>
                        <m:acc>
                          <m:accPr>
                            <m:chr m:val="‾"/>
                          </m:accPr>
                          <m:e>
                            <m:r>
                              <m:t>y</m:t>
                            </m:r>
                          </m:e>
                        </m:acc>
                      </m:sub>
                    </m:sSub>
                    <m:r>
                      <m:rPr>
                        <m:sty m:val="p"/>
                      </m:rPr>
                      <m:t>=</m:t>
                    </m:r>
                    <m:f>
                      <m:fPr>
                        <m:type m:val="bar"/>
                      </m:fPr>
                      <m:num>
                        <m:r>
                          <m:t>s</m:t>
                        </m:r>
                      </m:num>
                      <m:den>
                        <m:rad>
                          <m:radPr>
                            <m:degHide m:val="on"/>
                          </m:radPr>
                          <m:deg/>
                          <m:e>
                            <m:r>
                              <m:t>n</m:t>
                            </m:r>
                          </m:e>
                        </m:rad>
                      </m:den>
                    </m:f>
                  </m:oMath>
                </a14:m>
                <a:r>
                  <a:rPr/>
                  <a:t>)</a:t>
                </a:r>
              </a:p>
              <a:p>
                <a:pPr lvl="0" indent="0" marL="0">
                  <a:buNone/>
                </a:pPr>
                <a:r>
                  <a:rPr/>
                  <a:t>How and why? - Decreases with sample n - number - increases with sample s - standard deviation</a:t>
                </a:r>
              </a:p>
              <a:p>
                <a:pPr lvl="0"/>
                <a:r>
                  <a:rPr/>
                  <a:t>Large sample, low s = greater confidence in estimate of </a:t>
                </a:r>
                <a14:m>
                  <m:oMath xmlns:m="http://schemas.openxmlformats.org/officeDocument/2006/math">
                    <m:r>
                      <m:t>μ</m:t>
                    </m:r>
                  </m:oMath>
                </a14:m>
              </a:p>
            </p:txBody>
          </p:sp>
        </mc:Choice>
      </mc:AlternateContent>
      <p:pic>
        <p:nvPicPr>
          <p:cNvPr descr="04_01_lecture_powerpoint_files/figure-pptx/unnamed-chunk-15-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p:sp>
        <p:nvSpPr>
          <p:cNvPr id="3" name="Content Placeholder 2"/>
          <p:cNvSpPr>
            <a:spLocks noGrp="1"/>
          </p:cNvSpPr>
          <p:nvPr>
            <p:ph idx="1" sz="half"/>
          </p:nvPr>
        </p:nvSpPr>
        <p:spPr/>
        <p:txBody>
          <a:bodyPr/>
          <a:lstStyle/>
          <a:p>
            <a:pPr lvl="0" indent="0" marL="0">
              <a:buNone/>
            </a:pPr>
            <a:r>
              <a:rPr/>
              <a:t>Every sample gives slightly different estimate of µ (population mean)</a:t>
            </a:r>
          </a:p>
          <a:p>
            <a:pPr lvl="0" indent="0" marL="0">
              <a:buNone/>
            </a:pPr>
            <a:r>
              <a:rPr/>
              <a:t>Want to know how accurate our estimate of µ is from a sample</a:t>
            </a:r>
          </a:p>
          <a:p>
            <a:pPr lvl="0" indent="0" marL="0">
              <a:buNone/>
            </a:pPr>
            <a:r>
              <a:rPr/>
              <a:t>Do this by calculating confidence interval:</a:t>
            </a:r>
          </a:p>
          <a:p>
            <a:pPr lvl="0"/>
            <a:r>
              <a:rPr/>
              <a:t>Range of values that will contain the true population mean with a certain probability</a:t>
            </a:r>
          </a:p>
        </p:txBody>
      </p:sp>
      <p:pic>
        <p:nvPicPr>
          <p:cNvPr descr="04_01_lecture_powerpoint_files/figure-pptx/unnamed-chunk-16-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p:sp>
        <p:nvSpPr>
          <p:cNvPr id="3" name="Content Placeholder 2"/>
          <p:cNvSpPr>
            <a:spLocks noGrp="1"/>
          </p:cNvSpPr>
          <p:nvPr>
            <p:ph idx="1" sz="half"/>
          </p:nvPr>
        </p:nvSpPr>
        <p:spPr/>
        <p:txBody>
          <a:bodyPr/>
          <a:lstStyle/>
          <a:p>
            <a:pPr lvl="0" indent="0" marL="0">
              <a:buNone/>
            </a:pPr>
            <a:r>
              <a:rPr/>
              <a:t>Often calculate 95% CIs</a:t>
            </a:r>
          </a:p>
          <a:p>
            <a:pPr lvl="0"/>
            <a:r>
              <a:rPr/>
              <a:t>Interpret 95% CI to mean:</a:t>
            </a:r>
          </a:p>
          <a:p>
            <a:pPr lvl="1"/>
            <a:r>
              <a:rPr/>
              <a:t>Range of values that contains µ (population mean) with 95% probability</a:t>
            </a:r>
          </a:p>
          <a:p>
            <a:pPr lvl="0"/>
            <a:r>
              <a:rPr/>
              <a:t>More correctly:</a:t>
            </a:r>
          </a:p>
          <a:p>
            <a:pPr lvl="1"/>
            <a:r>
              <a:rPr/>
              <a:t>If we took 100 samples from population</a:t>
            </a:r>
          </a:p>
          <a:p>
            <a:pPr lvl="1"/>
            <a:r>
              <a:rPr/>
              <a:t>calculate a CI from each</a:t>
            </a:r>
          </a:p>
          <a:p>
            <a:pPr lvl="1"/>
            <a:r>
              <a:rPr/>
              <a:t>95 of the 100 CIs will contain the true population mean - µ</a:t>
            </a:r>
          </a:p>
        </p:txBody>
      </p:sp>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Formula for confidence interval</a:t>
                </a:r>
              </a:p>
              <a:p>
                <a:pPr lvl="0" indent="0" marL="0">
                  <a:spcBef>
                    <a:spcPts val="3000"/>
                  </a:spcBef>
                  <a:buNone/>
                </a:pPr>
                <a14:m>
                  <m:oMath xmlns:m="http://schemas.openxmlformats.org/officeDocument/2006/math">
                    <m:r>
                      <m:rPr>
                        <m:nor/>
                        <m:sty m:val="p"/>
                      </m:rPr>
                      <m:t>95% CI</m:t>
                    </m:r>
                    <m:r>
                      <m:rPr>
                        <m:sty m:val="p"/>
                      </m:rPr>
                      <m:t>=</m:t>
                    </m:r>
                    <m:acc>
                      <m:accPr>
                        <m:chr m:val="‾"/>
                      </m:accPr>
                      <m:e>
                        <m:r>
                          <m:t>y</m:t>
                        </m:r>
                      </m:e>
                    </m:acc>
                    <m:r>
                      <m:rPr>
                        <m:sty m:val="p"/>
                      </m:rPr>
                      <m:t>±</m:t>
                    </m:r>
                    <m:r>
                      <m:t>z</m:t>
                    </m:r>
                    <m:r>
                      <m:rPr>
                        <m:sty m:val="p"/>
                      </m:rPr>
                      <m:t>⋅</m:t>
                    </m:r>
                    <m:f>
                      <m:fPr>
                        <m:type m:val="bar"/>
                      </m:fPr>
                      <m:num>
                        <m:r>
                          <m:t>σ</m:t>
                        </m:r>
                      </m:num>
                      <m:den>
                        <m:rad>
                          <m:radPr>
                            <m:degHide m:val="on"/>
                          </m:radPr>
                          <m:deg/>
                          <m:e>
                            <m:r>
                              <m:t>n</m:t>
                            </m:r>
                          </m:e>
                        </m:rad>
                      </m:den>
                    </m:f>
                  </m:oMath>
                </a14:m>
              </a:p>
              <a:p>
                <a:pPr lvl="0" indent="0" marL="0">
                  <a:buNone/>
                </a:pPr>
                <a:r>
                  <a:rPr/>
                  <a:t>Where:</a:t>
                </a:r>
              </a:p>
              <a:p>
                <a:pPr lvl="0"/>
                <a:r>
                  <a:rPr/>
                  <a:t>ȳ is the sample mean</a:t>
                </a:r>
              </a:p>
              <a:p>
                <a:pPr lvl="0"/>
                <a:r>
                  <a:rPr/>
                  <a:t>𝑛 is the sample size</a:t>
                </a:r>
              </a:p>
              <a:p>
                <a:pPr lvl="0"/>
                <a:r>
                  <a:rPr/>
                  <a:t>σ is the population standard deviation</a:t>
                </a:r>
              </a:p>
              <a:p>
                <a:pPr lvl="0"/>
                <a:r>
                  <a:rPr/>
                  <a:t>z is the z-value corresponding the probability of the CI</a:t>
                </a:r>
              </a:p>
            </p:txBody>
          </p:sp>
        </mc:Choice>
      </mc:AlternateContent>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Formula for confidence interval</a:t>
                </a:r>
              </a:p>
              <a:p>
                <a:pPr lvl="0" indent="0" marL="0">
                  <a:buNone/>
                </a:pPr>
                <a14:m>
                  <m:oMath xmlns:m="http://schemas.openxmlformats.org/officeDocument/2006/math">
                    <m:r>
                      <m:rPr>
                        <m:nor/>
                        <m:sty m:val="p"/>
                      </m:rPr>
                      <m:t>95% CI</m:t>
                    </m:r>
                    <m:r>
                      <m:rPr>
                        <m:sty m:val="p"/>
                      </m:rPr>
                      <m:t>=</m:t>
                    </m:r>
                    <m:acc>
                      <m:accPr>
                        <m:chr m:val="‾"/>
                      </m:accPr>
                      <m:e>
                        <m:r>
                          <m:t>y</m:t>
                        </m:r>
                      </m:e>
                    </m:acc>
                    <m:r>
                      <m:rPr>
                        <m:sty m:val="p"/>
                      </m:rPr>
                      <m:t>±</m:t>
                    </m:r>
                    <m:r>
                      <m:t>z</m:t>
                    </m:r>
                    <m:r>
                      <m:rPr>
                        <m:sty m:val="p"/>
                      </m:rPr>
                      <m:t>⋅</m:t>
                    </m:r>
                    <m:f>
                      <m:fPr>
                        <m:type m:val="bar"/>
                      </m:fPr>
                      <m:num>
                        <m:r>
                          <m:t>σ</m:t>
                        </m:r>
                      </m:num>
                      <m:den>
                        <m:rad>
                          <m:radPr>
                            <m:degHide m:val="on"/>
                          </m:radPr>
                          <m:deg/>
                          <m:e>
                            <m:r>
                              <m:t>n</m:t>
                            </m:r>
                          </m:e>
                        </m:rad>
                      </m:den>
                    </m:f>
                  </m:oMath>
                </a14:m>
              </a:p>
              <a:p>
                <a:pPr lvl="0" indent="0" marL="0">
                  <a:buNone/>
                </a:pPr>
                <a:r>
                  <a:rPr/>
                  <a:t>95% of probability of SND is bw z= -1.96 and z=1.96</a:t>
                </a:r>
              </a:p>
              <a:p>
                <a:pPr lvl="0" indent="0" marL="0">
                  <a:buNone/>
                </a:pPr>
                <a:r>
                  <a:rPr/>
                  <a:t>So for:</a:t>
                </a:r>
              </a:p>
              <a:p>
                <a:pPr lvl="0"/>
                <a:r>
                  <a:rPr/>
                  <a:t>95% CI z = 1.960</a:t>
                </a:r>
              </a:p>
              <a:p>
                <a:pPr lvl="0"/>
                <a:r>
                  <a:rPr/>
                  <a:t>90% CI z = 1.645</a:t>
                </a:r>
              </a:p>
              <a:p>
                <a:pPr lvl="0"/>
                <a:r>
                  <a:rPr/>
                  <a:t>99% CI z = 2.576</a:t>
                </a:r>
              </a:p>
              <a:p>
                <a:pPr lvl="0"/>
                <a:r>
                  <a:rPr/>
                  <a:t>And so on….</a:t>
                </a:r>
              </a:p>
            </p:txBody>
          </p:sp>
        </mc:Choice>
      </mc:AlternateContent>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Confidence intervals</a:t>
            </a:r>
          </a:p>
        </p:txBody>
      </p:sp>
      <p:sp>
        <p:nvSpPr>
          <p:cNvPr id="3" name="Content Placeholder 2"/>
          <p:cNvSpPr>
            <a:spLocks noGrp="1"/>
          </p:cNvSpPr>
          <p:nvPr>
            <p:ph idx="1"/>
          </p:nvPr>
        </p:nvSpPr>
        <p:spPr/>
        <p:txBody>
          <a:bodyPr/>
          <a:lstStyle/>
          <a:p>
            <a:pPr lvl="0" indent="0" marL="0">
              <a:buNone/>
            </a:pPr>
            <a:r>
              <a:rPr/>
              <a:t>In the more typical case DON’T know the population σ - estimate it from the sample s When don’t know the population σ - and when sample size is &lt; ~30) - can’t use the standard normal (z) distribution</a:t>
            </a:r>
          </a:p>
          <a:p>
            <a:pPr lvl="0" indent="0" marL="0">
              <a:buNone/>
            </a:pPr>
            <a:r>
              <a:rPr i="1"/>
              <a:t>Instead, we use Student’s t distribution</a:t>
            </a:r>
          </a:p>
          <a:p>
            <a:pPr lvl="0" indent="0" marL="0">
              <a:buNone/>
            </a:pP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Student’s t distribution similar to SND</a:t>
            </a:r>
          </a:p>
          <a:p>
            <a:pPr lvl="0"/>
            <a:r>
              <a:rPr/>
              <a:t>changes depending on degrees of freedom (df= n-1)</a:t>
            </a:r>
          </a:p>
          <a:p>
            <a:pPr lvl="0"/>
            <a:r>
              <a:rPr/>
              <a:t>t distribution more “conservative”</a:t>
            </a:r>
          </a:p>
          <a:p>
            <a:pPr lvl="1"/>
            <a:r>
              <a:rPr/>
              <a:t>smaller n is, the more conservative the t distribution is</a:t>
            </a:r>
          </a:p>
          <a:p>
            <a:pPr lvl="0" indent="0" marL="0">
              <a:buNone/>
            </a:pPr>
            <a:r>
              <a:rPr/>
              <a:t>At df = ~30 - t distribution becomes close to z distribution</a:t>
            </a:r>
          </a:p>
        </p:txBody>
      </p:sp>
      <p:pic>
        <p:nvPicPr>
          <p:cNvPr descr="images/clipboard-2481080685.png" id="0" name="Picture 1"/>
          <p:cNvPicPr>
            <a:picLocks noGrp="1" noChangeAspect="1"/>
          </p:cNvPicPr>
          <p:nvPr/>
        </p:nvPicPr>
        <p:blipFill>
          <a:blip r:embed="rId2"/>
          <a:stretch>
            <a:fillRect/>
          </a:stretch>
        </p:blipFill>
        <p:spPr bwMode="auto">
          <a:xfrm>
            <a:off x="6121400" y="1409700"/>
            <a:ext cx="2781300" cy="29718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Lecture Overview</a:t>
            </a:r>
          </a:p>
        </p:txBody>
      </p:sp>
      <p:sp>
        <p:nvSpPr>
          <p:cNvPr id="3" name="Content Placeholder 2"/>
          <p:cNvSpPr>
            <a:spLocks noGrp="1"/>
          </p:cNvSpPr>
          <p:nvPr>
            <p:ph idx="1" sz="half"/>
          </p:nvPr>
        </p:nvSpPr>
        <p:spPr/>
        <p:txBody>
          <a:bodyPr/>
          <a:lstStyle/>
          <a:p>
            <a:pPr lvl="0" indent="0" marL="0">
              <a:spcBef>
                <a:spcPts val="3000"/>
              </a:spcBef>
              <a:buNone/>
            </a:pPr>
            <a:r>
              <a:rPr b="1"/>
              <a:t>The objectives:</a:t>
            </a:r>
          </a:p>
          <a:p>
            <a:pPr lvl="0"/>
            <a:r>
              <a:rPr/>
              <a:t>Introduction to hypothesis testing</a:t>
            </a:r>
          </a:p>
          <a:p>
            <a:pPr lvl="0"/>
            <a:r>
              <a:rPr/>
              <a:t>The standard normal distribution</a:t>
            </a:r>
          </a:p>
          <a:p>
            <a:pPr lvl="0"/>
            <a:r>
              <a:rPr/>
              <a:t>Standard error</a:t>
            </a:r>
          </a:p>
          <a:p>
            <a:pPr lvl="0"/>
            <a:r>
              <a:rPr/>
              <a:t>Confidence intervals</a:t>
            </a:r>
          </a:p>
          <a:p>
            <a:pPr lvl="0"/>
            <a:r>
              <a:rPr/>
              <a:t>Student’s t-distribution</a:t>
            </a:r>
          </a:p>
          <a:p>
            <a:pPr lvl="0"/>
            <a:r>
              <a:rPr/>
              <a:t>H testing sequence</a:t>
            </a:r>
          </a:p>
          <a:p>
            <a:pPr lvl="0"/>
            <a:r>
              <a:rPr/>
              <a:t>p-values</a:t>
            </a:r>
          </a:p>
        </p:txBody>
      </p:sp>
      <p:pic>
        <p:nvPicPr>
          <p:cNvPr descr="images/slimy_sculpin_cottus_cognatus.jpg" id="0" name="Picture 1"/>
          <p:cNvPicPr>
            <a:picLocks noGrp="1" noChangeAspect="1"/>
          </p:cNvPicPr>
          <p:nvPr/>
        </p:nvPicPr>
        <p:blipFill>
          <a:blip r:embed="rId2"/>
          <a:stretch>
            <a:fillRect/>
          </a:stretch>
        </p:blipFill>
        <p:spPr bwMode="auto">
          <a:xfrm>
            <a:off x="6121400" y="2349500"/>
            <a:ext cx="2781300" cy="1104900"/>
          </a:xfrm>
          <a:prstGeom prst="rect">
            <a:avLst/>
          </a:prstGeom>
          <a:noFill/>
          <a:ln w="9525">
            <a:noFill/>
            <a:headEnd/>
            <a:tailEnd/>
          </a:ln>
        </p:spPr>
      </p:pic>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To calculate CI for sample from “unknown” population:</a:t>
                </a:r>
              </a:p>
              <a:p>
                <a:pPr lvl="0" indent="0" marL="0">
                  <a:buNone/>
                </a:pPr>
                <a14:m>
                  <m:oMath xmlns:m="http://schemas.openxmlformats.org/officeDocument/2006/math">
                    <m:r>
                      <m:rPr>
                        <m:nor/>
                        <m:sty m:val="p"/>
                      </m:rPr>
                      <m:t>CI</m:t>
                    </m:r>
                    <m:r>
                      <m:rPr>
                        <m:sty m:val="p"/>
                      </m:rPr>
                      <m:t>=</m:t>
                    </m:r>
                    <m:acc>
                      <m:accPr>
                        <m:chr m:val="‾"/>
                      </m:accPr>
                      <m:e>
                        <m:r>
                          <m:t>y</m:t>
                        </m:r>
                      </m:e>
                    </m:acc>
                    <m:r>
                      <m:rPr>
                        <m:sty m:val="p"/>
                      </m:rPr>
                      <m:t>±</m:t>
                    </m:r>
                    <m:r>
                      <m:t>t</m:t>
                    </m:r>
                    <m:r>
                      <m:rPr>
                        <m:sty m:val="p"/>
                      </m:rPr>
                      <m:t>⋅</m:t>
                    </m:r>
                    <m:f>
                      <m:fPr>
                        <m:type m:val="bar"/>
                      </m:fPr>
                      <m:num>
                        <m:r>
                          <m:t>s</m:t>
                        </m:r>
                      </m:num>
                      <m:den>
                        <m:rad>
                          <m:radPr>
                            <m:degHide m:val="on"/>
                          </m:radPr>
                          <m:deg/>
                          <m:e>
                            <m:r>
                              <m:t>n</m:t>
                            </m:r>
                          </m:e>
                        </m:rad>
                      </m:den>
                    </m:f>
                  </m:oMath>
                </a14:m>
              </a:p>
              <a:p>
                <a:pPr lvl="0" indent="0" marL="0">
                  <a:buNone/>
                </a:pPr>
                <a:r>
                  <a:rPr/>
                  <a:t>Where:</a:t>
                </a:r>
              </a:p>
              <a:p>
                <a:pPr lvl="0"/>
                <a:r>
                  <a:rPr/>
                  <a:t>ȳ is sample mean</a:t>
                </a:r>
              </a:p>
              <a:p>
                <a:pPr lvl="0"/>
                <a:r>
                  <a:rPr/>
                  <a:t>𝑛 is sample size</a:t>
                </a:r>
              </a:p>
              <a:p>
                <a:pPr lvl="0"/>
                <a:r>
                  <a:rPr/>
                  <a:t>s is sample standard deviation</a:t>
                </a:r>
              </a:p>
              <a:p>
                <a:pPr lvl="0"/>
                <a:r>
                  <a:rPr/>
                  <a:t>t t-value corresponding the probability of the CI</a:t>
                </a:r>
              </a:p>
              <a:p>
                <a:pPr lvl="0"/>
                <a:r>
                  <a:rPr/>
                  <a:t>t in t-table for different degrees of freedom (n-1)</a:t>
                </a:r>
              </a:p>
            </p:txBody>
          </p:sp>
        </mc:Choice>
      </mc:AlternateContent>
      <p:pic>
        <p:nvPicPr>
          <p:cNvPr descr="images/clipboard-3203878802.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Here is a t-table</a:t>
            </a:r>
          </a:p>
          <a:p>
            <a:pPr lvl="0"/>
            <a:r>
              <a:rPr/>
              <a:t>Values of t that correspond to probabilities</a:t>
            </a:r>
          </a:p>
          <a:p>
            <a:pPr lvl="0"/>
            <a:r>
              <a:rPr/>
              <a:t>Probabilities listed along top</a:t>
            </a:r>
          </a:p>
          <a:p>
            <a:pPr lvl="0"/>
            <a:r>
              <a:rPr/>
              <a:t>Sample dfs are listed in the left-most column</a:t>
            </a:r>
          </a:p>
          <a:p>
            <a:pPr lvl="0"/>
            <a:r>
              <a:rPr/>
              <a:t>Probabilities are given for one-tailed and two-tailed “questions”</a:t>
            </a:r>
          </a:p>
        </p:txBody>
      </p:sp>
      <p:pic>
        <p:nvPicPr>
          <p:cNvPr descr="images/clipboard-3203878802.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One-tailed questions: area of distribution left or (right) of a certain value</a:t>
            </a:r>
          </a:p>
          <a:p>
            <a:pPr lvl="0"/>
            <a:r>
              <a:rPr/>
              <a:t>n=20 (df=19) - 90% of the observations found left</a:t>
            </a:r>
          </a:p>
          <a:p>
            <a:pPr lvl="0"/>
            <a:r>
              <a:rPr/>
              <a:t>t= 1.328 (10% are outside)</a:t>
            </a:r>
          </a:p>
        </p:txBody>
      </p:sp>
      <p:pic>
        <p:nvPicPr>
          <p:cNvPr descr="images/clipboard-1822465473.png" id="0" name="Picture 1"/>
          <p:cNvPicPr>
            <a:picLocks noGrp="1" noChangeAspect="1"/>
          </p:cNvPicPr>
          <p:nvPr/>
        </p:nvPicPr>
        <p:blipFill>
          <a:blip r:embed="rId2"/>
          <a:stretch>
            <a:fillRect/>
          </a:stretch>
        </p:blipFill>
        <p:spPr bwMode="auto">
          <a:xfrm>
            <a:off x="6121400" y="2120900"/>
            <a:ext cx="2781300" cy="15367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Two-tailed questions refer to area between certain values</a:t>
            </a:r>
          </a:p>
          <a:p>
            <a:pPr lvl="0"/>
            <a:r>
              <a:rPr/>
              <a:t>n= 20 (df=19), 90% of the observations are between</a:t>
            </a:r>
          </a:p>
          <a:p>
            <a:pPr lvl="0"/>
            <a:r>
              <a:rPr/>
              <a:t>t=-1.729 and t=1.729 (10% are outside)</a:t>
            </a:r>
          </a:p>
        </p:txBody>
      </p:sp>
      <p:pic>
        <p:nvPicPr>
          <p:cNvPr descr="images/clipboard-2234740159.png" id="0" name="Picture 1"/>
          <p:cNvPicPr>
            <a:picLocks noGrp="1" noChangeAspect="1"/>
          </p:cNvPicPr>
          <p:nvPr/>
        </p:nvPicPr>
        <p:blipFill>
          <a:blip r:embed="rId2"/>
          <a:stretch>
            <a:fillRect/>
          </a:stretch>
        </p:blipFill>
        <p:spPr bwMode="auto">
          <a:xfrm>
            <a:off x="6121400" y="2095500"/>
            <a:ext cx="2781300" cy="16002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Let’s calculate CIs again:</a:t>
            </a:r>
          </a:p>
          <a:p>
            <a:pPr lvl="0" indent="0" marL="0">
              <a:buNone/>
            </a:pPr>
            <a:r>
              <a:rPr/>
              <a:t>Use two-sided test</a:t>
            </a:r>
          </a:p>
          <a:p>
            <a:pPr lvl="0"/>
            <a:r>
              <a:rPr/>
              <a:t>95% CI Sample A: = 51.7 ± 1.984 * (12/(208^0.5)) = 1.650788</a:t>
            </a:r>
          </a:p>
          <a:p>
            <a:pPr lvl="0"/>
            <a:r>
              <a:rPr/>
              <a:t>The 95% CI is between 50.05 and 53.35</a:t>
            </a:r>
          </a:p>
          <a:p>
            <a:pPr lvl="0"/>
            <a:r>
              <a:rPr/>
              <a:t>“The 95% CI for the population mean from sample A is 51.7 ± 1.65”</a:t>
            </a:r>
          </a:p>
        </p:txBody>
      </p:sp>
      <p:pic>
        <p:nvPicPr>
          <p:cNvPr descr="images/clipboard-721472248.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Student’s t-distribution</a:t>
            </a:r>
          </a:p>
        </p:txBody>
      </p:sp>
      <p:sp>
        <p:nvSpPr>
          <p:cNvPr id="3" name="Content Placeholder 2"/>
          <p:cNvSpPr>
            <a:spLocks noGrp="1"/>
          </p:cNvSpPr>
          <p:nvPr>
            <p:ph idx="1"/>
          </p:nvPr>
        </p:nvSpPr>
        <p:spPr/>
        <p:txBody>
          <a:bodyPr/>
          <a:lstStyle/>
          <a:p>
            <a:pPr lvl="0" indent="0" marL="0">
              <a:buNone/>
            </a:pPr>
            <a:r>
              <a:rPr/>
              <a:t>So:</a:t>
            </a:r>
          </a:p>
          <a:p>
            <a:pPr lvl="0"/>
            <a:r>
              <a:rPr/>
              <a:t>Can assess confidence that population mean is within a certain range</a:t>
            </a:r>
          </a:p>
          <a:p>
            <a:pPr lvl="0"/>
            <a:r>
              <a:rPr/>
              <a:t>Can use t distribution to ask questions like:</a:t>
            </a:r>
          </a:p>
          <a:p>
            <a:pPr lvl="1"/>
            <a:r>
              <a:rPr/>
              <a:t>“What is probability of getting sample with mean = ȳ from population with mean = µ?“ (1 sample t-test)</a:t>
            </a:r>
          </a:p>
          <a:p>
            <a:pPr lvl="1"/>
            <a:r>
              <a:rPr/>
              <a:t>“What is the probability that two samples came from same population?” (2 sample t-test)</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Next steps</a:t>
            </a:r>
          </a:p>
        </p:txBody>
      </p:sp>
      <p:sp>
        <p:nvSpPr>
          <p:cNvPr id="3" name="Content Placeholder 2"/>
          <p:cNvSpPr>
            <a:spLocks noGrp="1"/>
          </p:cNvSpPr>
          <p:nvPr>
            <p:ph idx="1"/>
          </p:nvPr>
        </p:nvSpPr>
        <p:spPr/>
        <p:txBody>
          <a:bodyPr/>
          <a:lstStyle/>
          <a:p>
            <a:pPr lvl="0" indent="0" marL="0">
              <a:buNone/>
            </a:pPr>
            <a:r>
              <a:rPr/>
              <a:t>For example</a:t>
            </a:r>
          </a:p>
          <a:p>
            <a:pPr lvl="0"/>
            <a:r>
              <a:rPr/>
              <a:t>what is probability that population X is the same as our lakes population?</a:t>
            </a:r>
          </a:p>
          <a:p>
            <a:pPr lvl="0" indent="0" marL="0">
              <a:buNone/>
            </a:pPr>
            <a:r>
              <a:rPr/>
              <a:t>How would you assess this question using what we learned?</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Next steps</a:t>
            </a:r>
          </a:p>
        </p:txBody>
      </p:sp>
      <p:sp>
        <p:nvSpPr>
          <p:cNvPr id="3" name="Content Placeholder 2"/>
          <p:cNvSpPr>
            <a:spLocks noGrp="1"/>
          </p:cNvSpPr>
          <p:nvPr>
            <p:ph idx="1" sz="half"/>
          </p:nvPr>
        </p:nvSpPr>
        <p:spPr/>
        <p:txBody>
          <a:bodyPr/>
          <a:lstStyle/>
          <a:p>
            <a:pPr lvl="0" indent="0" marL="0">
              <a:buNone/>
            </a:pPr>
            <a:r>
              <a:rPr/>
              <a:t>Let’s calculate the 95% CI for population X</a:t>
            </a:r>
          </a:p>
          <a:p>
            <a:pPr lvl="0" indent="0" marL="0">
              <a:buNone/>
            </a:pPr>
            <a:r>
              <a:rPr/>
              <a:t>Use two-sided test</a:t>
            </a:r>
          </a:p>
          <a:p>
            <a:pPr lvl="0" indent="0" marL="0">
              <a:buNone/>
            </a:pPr>
            <a:r>
              <a:rPr/>
              <a:t>95% CI Sample X: = 54 ± 1.984 * (10.9/(132^0.5)) = 1.882267 The 95% CI is between 52.12 and 55.88</a:t>
            </a:r>
          </a:p>
          <a:p>
            <a:pPr lvl="0" indent="0" marL="0">
              <a:buNone/>
            </a:pPr>
            <a:r>
              <a:rPr/>
              <a:t>Notice: the 95% confidence interval contains 51.7</a:t>
            </a:r>
          </a:p>
          <a:p>
            <a:pPr lvl="0"/>
            <a:r>
              <a:rPr/>
              <a:t>What does this tell us about population X?</a:t>
            </a:r>
          </a:p>
        </p:txBody>
      </p:sp>
      <p:pic>
        <p:nvPicPr>
          <p:cNvPr descr="04_01_lecture_powerpoint_files/figure-pptx/unnamed-chunk-17-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Major goal of statistics:</a:t>
            </a:r>
          </a:p>
          <a:p>
            <a:pPr lvl="0" indent="0" marL="0">
              <a:buNone/>
            </a:pPr>
            <a:r>
              <a:rPr/>
              <a:t>inferences about populations from samples assign degree of confidence to inferences</a:t>
            </a:r>
          </a:p>
          <a:p>
            <a:pPr lvl="0" indent="0" marL="0">
              <a:buNone/>
            </a:pPr>
            <a:r>
              <a:rPr/>
              <a:t>Statistical H-testing:</a:t>
            </a:r>
          </a:p>
          <a:p>
            <a:pPr lvl="0" indent="0" marL="0">
              <a:buNone/>
            </a:pPr>
            <a:r>
              <a:rPr/>
              <a:t>formalized approach to inference</a:t>
            </a:r>
          </a:p>
          <a:p>
            <a:pPr lvl="0"/>
            <a:r>
              <a:rPr/>
              <a:t>hypotheses ask whether samples come from populations with certain properties</a:t>
            </a:r>
          </a:p>
          <a:p>
            <a:pPr lvl="0"/>
            <a:r>
              <a:rPr/>
              <a:t>often interested in questions about population means (but not only)</a:t>
            </a:r>
          </a:p>
        </p:txBody>
      </p:sp>
      <p:pic>
        <p:nvPicPr>
          <p:cNvPr descr="04_01_lecture_powerpoint_files/figure-pptx/unnamed-chunk-18-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Relies on specifying null hypothesis (Ho) and alternate hypothesis (Ha)</a:t>
            </a:r>
          </a:p>
          <a:p>
            <a:pPr lvl="0"/>
            <a:r>
              <a:rPr/>
              <a:t>Ho is the hypothesis of “no effect”</a:t>
            </a:r>
          </a:p>
          <a:p>
            <a:pPr lvl="1"/>
            <a:r>
              <a:rPr/>
              <a:t>(two samples from population with same mean, sample is from population of mean=0)</a:t>
            </a:r>
          </a:p>
          <a:p>
            <a:pPr lvl="0"/>
            <a:r>
              <a:rPr/>
              <a:t>Ha (research hypothesis) the opposite of the Ho</a:t>
            </a:r>
          </a:p>
        </p:txBody>
      </p:sp>
      <p:pic>
        <p:nvPicPr>
          <p:cNvPr descr="04_01_lecture_powerpoint_files/figure-pptx/unnamed-chunk-19-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To understand hypothesis testing need to understand </a:t>
            </a:r>
            <a:r>
              <a:rPr i="1"/>
              <a:t>standard normal distribution</a:t>
            </a:r>
          </a:p>
          <a:p>
            <a:pPr lvl="0" indent="0" marL="0">
              <a:buNone/>
            </a:pPr>
            <a:r>
              <a:rPr/>
              <a:t>Recall - sculpin in Toolik Lake</a:t>
            </a:r>
          </a:p>
          <a:p>
            <a:pPr lvl="0"/>
            <a:r>
              <a:rPr/>
              <a:t>n = 208</a:t>
            </a:r>
          </a:p>
          <a:p>
            <a:pPr lvl="0"/>
            <a:r>
              <a:rPr/>
              <a:t>mean = 51.69 mm</a:t>
            </a:r>
          </a:p>
          <a:p>
            <a:pPr lvl="0"/>
            <a:r>
              <a:rPr/>
              <a:t>std dev = s = 12.02 mm</a:t>
            </a:r>
          </a:p>
          <a:p>
            <a:pPr lvl="0"/>
            <a:r>
              <a:rPr/>
              <a:t>Weight distribution ~normal</a:t>
            </a:r>
          </a:p>
        </p:txBody>
      </p:sp>
      <p:pic>
        <p:nvPicPr>
          <p:cNvPr descr="04_01_lecture_powerpoint_files/figure-pptx/unnamed-chunk-2-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a:r>
              <a:rPr/>
              <a:t>p = 0.3 means that if study repeated 100 times</a:t>
            </a:r>
          </a:p>
          <a:p>
            <a:pPr lvl="1"/>
            <a:r>
              <a:rPr/>
              <a:t>would get this (or more extreme) result due to chance 30 times</a:t>
            </a:r>
          </a:p>
          <a:p>
            <a:pPr lvl="0"/>
            <a:r>
              <a:rPr/>
              <a:t>p = 0.03 means that if study repeated 100 times</a:t>
            </a:r>
          </a:p>
          <a:p>
            <a:pPr lvl="1"/>
            <a:r>
              <a:rPr/>
              <a:t>would get this (or more extreme) result due to chance 3 times</a:t>
            </a:r>
          </a:p>
          <a:p>
            <a:pPr lvl="0" indent="0" marL="0">
              <a:buNone/>
            </a:pPr>
            <a:r>
              <a:rPr/>
              <a:t>Which p-value suggests Ho likely false?</a:t>
            </a:r>
          </a:p>
        </p:txBody>
      </p:sp>
      <p:pic>
        <p:nvPicPr>
          <p:cNvPr descr="04_01_lecture_powerpoint_files/figure-pptx/unnamed-chunk-20-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At what point reject Ho?</a:t>
            </a:r>
          </a:p>
          <a:p>
            <a:pPr lvl="0"/>
            <a:r>
              <a:rPr/>
              <a:t>p &lt; 0.05 conventional “significance threshold” (α)</a:t>
            </a:r>
          </a:p>
          <a:p>
            <a:pPr lvl="0"/>
            <a:r>
              <a:rPr/>
              <a:t>p &lt; 0.05 means:</a:t>
            </a:r>
          </a:p>
          <a:p>
            <a:pPr lvl="1"/>
            <a:r>
              <a:rPr/>
              <a:t>if Ho is true - if study repeated 100 times</a:t>
            </a:r>
          </a:p>
          <a:p>
            <a:pPr lvl="2"/>
            <a:r>
              <a:rPr/>
              <a:t>would get this (or more extreme) result less than 5 times due to chance</a:t>
            </a:r>
          </a:p>
        </p:txBody>
      </p:sp>
      <p:pic>
        <p:nvPicPr>
          <p:cNvPr descr="04_01_lecture_powerpoint_files/figure-pptx/unnamed-chunk-21-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a:r>
              <a:rPr/>
              <a:t>α is the rate at which we will reject a true null hypothesis (Type I error rate)</a:t>
            </a:r>
          </a:p>
          <a:p>
            <a:pPr lvl="0"/>
            <a:r>
              <a:rPr/>
              <a:t>Lowering α will lower likelihood of incorrectly rejecting a true null hypothesis (e.g., 0.01, 0.001)</a:t>
            </a:r>
          </a:p>
          <a:p>
            <a:pPr lvl="0"/>
            <a:r>
              <a:rPr/>
              <a:t>Both hypotheses and α are specified </a:t>
            </a:r>
            <a:r>
              <a:rPr i="1"/>
              <a:t>BEFORE</a:t>
            </a:r>
            <a:r>
              <a:rPr/>
              <a:t> collection of data and analysis</a:t>
            </a:r>
          </a:p>
        </p:txBody>
      </p:sp>
      <p:pic>
        <p:nvPicPr>
          <p:cNvPr descr="04_01_lecture_powerpoint_files/figure-pptx/unnamed-chunk-22-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lstStyle/>
          <a:p>
            <a:pPr lvl="0" indent="0" marL="0">
              <a:buNone/>
            </a:pPr>
            <a:r>
              <a:rPr b="1"/>
              <a:t>Lecture 4:</a:t>
            </a:r>
            <a:r>
              <a:rPr/>
              <a:t> Statistical hypothesis testing</a:t>
            </a:r>
          </a:p>
        </p:txBody>
      </p:sp>
      <p:sp>
        <p:nvSpPr>
          <p:cNvPr id="3" name="Text Placeholder 2"/>
          <p:cNvSpPr>
            <a:spLocks noGrp="1"/>
          </p:cNvSpPr>
          <p:nvPr>
            <p:ph idx="1" type="body"/>
          </p:nvPr>
        </p:nvSpPr>
        <p:spPr/>
        <p:txBody>
          <a:bodyPr/>
          <a:lstStyle/>
          <a:p>
            <a:pPr lvl="0" indent="0" marL="0">
              <a:buNone/>
            </a:pPr>
            <a:r>
              <a:rPr/>
              <a:t>Traditionally α=0.05 is used as a cut off for rejecting null hypothesis</a:t>
            </a:r>
          </a:p>
          <a:p>
            <a:pPr lvl="0" indent="0" marL="0">
              <a:buNone/>
            </a:pPr>
            <a:r>
              <a:rPr/>
              <a:t>Nothing magical about 0.0 - actual p-values need to be reported.</a:t>
            </a:r>
          </a:p>
        </p:txBody>
      </p:sp>
      <p:graphicFrame>
        <p:nvGraphicFramePr>
          <p:cNvPr id="6" name="Content Placeholder 5"/>
          <p:cNvGraphicFramePr>
            <a:graphicFrameLocks noGrp="1"/>
          </p:cNvGraphicFramePr>
          <p:nvPr>
            <p:ph idx="1"/>
          </p:nvPr>
        </p:nvGraphicFramePr>
        <p:xfrm>
          <a:off x="127000" y="1270000"/>
          <a:ext cx="4432300" cy="3302000"/>
        </p:xfrm>
        <a:graphic>
          <a:graphicData uri="http://schemas.openxmlformats.org/drawingml/2006/table">
            <a:tbl>
              <a:tblPr firstRow="1" bandRow="1">
                <a:tableStyleId>{5C22544A-7EE6-4342-B048-85BDC9FD1C3A}</a:tableStyleId>
              </a:tblPr>
              <a:tblGrid>
                <a:gridCol w="2209800"/>
                <a:gridCol w="2209800"/>
              </a:tblGrid>
              <a:tr h="0">
                <a:tc>
                  <a:txBody>
                    <a:bodyPr/>
                    <a:lstStyle/>
                    <a:p>
                      <a:pPr lvl="0" indent="0" marL="0">
                        <a:buNone/>
                      </a:pPr>
                      <a:r>
                        <a:rPr/>
                        <a:t>p-value range</a:t>
                      </a:r>
                    </a:p>
                  </a:txBody>
                  <a:tcPr/>
                </a:tc>
                <a:tc>
                  <a:txBody>
                    <a:bodyPr/>
                    <a:lstStyle/>
                    <a:p>
                      <a:pPr lvl="0" indent="0" marL="0">
                        <a:buNone/>
                      </a:pPr>
                      <a:r>
                        <a:rPr/>
                        <a:t>Interpretation</a:t>
                      </a:r>
                    </a:p>
                  </a:txBody>
                  <a:tcPr/>
                </a:tc>
              </a:tr>
              <a:tr h="0">
                <a:tc>
                  <a:txBody>
                    <a:bodyPr/>
                    <a:lstStyle/>
                    <a:p>
                      <a:pPr lvl="0" indent="0" marL="0">
                        <a:buNone/>
                      </a:pPr>
                      <a:r>
                        <a:rPr/>
                        <a:t>P &gt; 0.10</a:t>
                      </a:r>
                    </a:p>
                  </a:txBody>
                </a:tc>
                <a:tc>
                  <a:txBody>
                    <a:bodyPr/>
                    <a:lstStyle/>
                    <a:p>
                      <a:pPr lvl="0" indent="0" marL="0">
                        <a:buNone/>
                      </a:pPr>
                      <a:r>
                        <a:rPr/>
                        <a:t>No evidence against Ho - data appear consistent with Ho</a:t>
                      </a:r>
                    </a:p>
                  </a:txBody>
                </a:tc>
              </a:tr>
              <a:tr h="0">
                <a:tc>
                  <a:txBody>
                    <a:bodyPr/>
                    <a:lstStyle/>
                    <a:p>
                      <a:pPr lvl="0" indent="0" marL="0">
                        <a:buNone/>
                      </a:pPr>
                      <a:r>
                        <a:rPr/>
                        <a:t>0.05 &lt; P &lt; 0.10</a:t>
                      </a:r>
                    </a:p>
                  </a:txBody>
                </a:tc>
                <a:tc>
                  <a:txBody>
                    <a:bodyPr/>
                    <a:lstStyle/>
                    <a:p>
                      <a:pPr lvl="0" indent="0" marL="0">
                        <a:buNone/>
                      </a:pPr>
                      <a:r>
                        <a:rPr/>
                        <a:t>Weak evidence against the Ho in favor of Ha</a:t>
                      </a:r>
                    </a:p>
                  </a:txBody>
                </a:tc>
              </a:tr>
              <a:tr h="0">
                <a:tc>
                  <a:txBody>
                    <a:bodyPr/>
                    <a:lstStyle/>
                    <a:p>
                      <a:pPr lvl="0" indent="0" marL="0">
                        <a:buNone/>
                      </a:pPr>
                      <a:r>
                        <a:rPr/>
                        <a:t>0.01 &lt; P &lt; 0.05</a:t>
                      </a:r>
                    </a:p>
                  </a:txBody>
                </a:tc>
                <a:tc>
                  <a:txBody>
                    <a:bodyPr/>
                    <a:lstStyle/>
                    <a:p>
                      <a:pPr lvl="0" indent="0" marL="0">
                        <a:buNone/>
                      </a:pPr>
                      <a:r>
                        <a:rPr/>
                        <a:t>Moderate evidence against Ho in favor of Ha</a:t>
                      </a:r>
                    </a:p>
                  </a:txBody>
                </a:tc>
              </a:tr>
              <a:tr h="0">
                <a:tc>
                  <a:txBody>
                    <a:bodyPr/>
                    <a:lstStyle/>
                    <a:p>
                      <a:pPr lvl="0" indent="0" marL="0">
                        <a:buNone/>
                      </a:pPr>
                      <a:r>
                        <a:rPr/>
                        <a:t>0.001 &lt; P &lt; 0.01</a:t>
                      </a:r>
                    </a:p>
                  </a:txBody>
                </a:tc>
                <a:tc>
                  <a:txBody>
                    <a:bodyPr/>
                    <a:lstStyle/>
                    <a:p>
                      <a:pPr lvl="0" indent="0" marL="0">
                        <a:buNone/>
                      </a:pPr>
                      <a:r>
                        <a:rPr/>
                        <a:t>Strong evidence against Ho in favor of Ha</a:t>
                      </a:r>
                    </a:p>
                  </a:txBody>
                </a:tc>
              </a:tr>
              <a:tr h="0">
                <a:tc>
                  <a:txBody>
                    <a:bodyPr/>
                    <a:lstStyle/>
                    <a:p>
                      <a:pPr lvl="0" indent="0" marL="0">
                        <a:buNone/>
                      </a:pPr>
                      <a:r>
                        <a:rPr/>
                        <a:t>P &lt; 0.001</a:t>
                      </a:r>
                    </a:p>
                  </a:txBody>
                </a:tc>
                <a:tc>
                  <a:txBody>
                    <a:bodyPr/>
                    <a:lstStyle/>
                    <a:p>
                      <a:pPr lvl="0" indent="0" marL="0">
                        <a:buNone/>
                      </a:pPr>
                      <a:r>
                        <a:rPr/>
                        <a:t>Very strong evidence against Ho in favor of Ha</a:t>
                      </a:r>
                    </a:p>
                  </a:txBody>
                </a:tc>
              </a:tr>
            </a:tbl>
          </a:graphicData>
        </a:graphic>
      </p:graphicFrame>
      <p:pic>
        <p:nvPicPr>
          <p:cNvPr descr="04_01_lecture_powerpoint_files/figure-pptx/unnamed-chunk-23-1.png" id="0" name="Picture 1"/>
          <p:cNvPicPr>
            <a:picLocks noGrp="1" noChangeAspect="1"/>
          </p:cNvPicPr>
          <p:nvPr/>
        </p:nvPicPr>
        <p:blipFill>
          <a:blip r:embed="rId2"/>
          <a:stretch>
            <a:fillRect/>
          </a:stretch>
        </p:blipFill>
        <p:spPr bwMode="auto">
          <a:xfrm>
            <a:off x="5600700" y="1295400"/>
            <a:ext cx="2336800" cy="32766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Fisher:</a:t>
            </a:r>
          </a:p>
          <a:p>
            <a:pPr lvl="0" indent="0" marL="0">
              <a:buNone/>
            </a:pPr>
            <a:r>
              <a:rPr/>
              <a:t>p-value as informal measure of discrepancy betwen data and Ho</a:t>
            </a:r>
          </a:p>
          <a:p>
            <a:pPr lvl="0" indent="0" marL="0">
              <a:buNone/>
            </a:pPr>
            <a:r>
              <a:rPr/>
              <a:t>“If p is between 0.1 and 0.9 there is certainly no reason to suspect the hypothesis tested. If it is below 0.02 it is strongly indicated that the hypothesis fails to account for the whole of the facts. We shall not often be astray if we draw a conventional line at .05 …”</a:t>
            </a:r>
          </a:p>
        </p:txBody>
      </p:sp>
      <p:pic>
        <p:nvPicPr>
          <p:cNvPr descr="images/clipboard-694363384.png" id="0" name="Picture 1"/>
          <p:cNvPicPr>
            <a:picLocks noGrp="1" noChangeAspect="1"/>
          </p:cNvPicPr>
          <p:nvPr/>
        </p:nvPicPr>
        <p:blipFill>
          <a:blip r:embed="rId2"/>
          <a:stretch>
            <a:fillRect/>
          </a:stretch>
        </p:blipFill>
        <p:spPr bwMode="auto">
          <a:xfrm>
            <a:off x="6121400" y="1625600"/>
            <a:ext cx="2781300" cy="25400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General procedure for H testing:</a:t>
            </a:r>
          </a:p>
          <a:p>
            <a:pPr lvl="0"/>
            <a:r>
              <a:rPr/>
              <a:t>Specify Null (Ho) and alternate (Ha)</a:t>
            </a:r>
          </a:p>
          <a:p>
            <a:pPr lvl="0"/>
            <a:r>
              <a:rPr/>
              <a:t>Determine test (and test statistic) to be used</a:t>
            </a:r>
          </a:p>
          <a:p>
            <a:pPr lvl="0"/>
            <a:r>
              <a:rPr/>
              <a:t>Test statistic is used to compare your data to expectation under Ho (null hypothesis)</a:t>
            </a:r>
          </a:p>
          <a:p>
            <a:pPr lvl="0"/>
            <a:r>
              <a:rPr/>
              <a:t>Specify significance (α or p value) level below which Ho will be rejected</a:t>
            </a:r>
          </a:p>
        </p:txBody>
      </p:sp>
      <p:pic>
        <p:nvPicPr>
          <p:cNvPr descr="04_01_lecture_powerpoint_files/figure-pptx/unnamed-chunk-24-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General procedure for H testing:</a:t>
            </a:r>
          </a:p>
          <a:p>
            <a:pPr lvl="0"/>
            <a:r>
              <a:rPr/>
              <a:t>Collect data - Perform test</a:t>
            </a:r>
          </a:p>
          <a:p>
            <a:pPr lvl="0"/>
            <a:r>
              <a:rPr/>
              <a:t>If p-value &lt; α, conclude Ho is likely false and reject it</a:t>
            </a:r>
          </a:p>
          <a:p>
            <a:pPr lvl="0"/>
            <a:r>
              <a:rPr/>
              <a:t>If p-value &gt; α, conclude no evidence Ho is false and retain it</a:t>
            </a:r>
          </a:p>
        </p:txBody>
      </p:sp>
      <p:pic>
        <p:nvPicPr>
          <p:cNvPr descr="04_01_lecture_powerpoint_files/figure-pptx/unnamed-chunk-25-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You want to know things about this population like</a:t>
            </a:r>
          </a:p>
          <a:p>
            <a:pPr lvl="0"/>
            <a:r>
              <a:rPr/>
              <a:t>probability of a baby born at the hospital having a certain length (e.g., &gt; 60 mm)</a:t>
            </a:r>
          </a:p>
          <a:p>
            <a:pPr lvl="0"/>
            <a:r>
              <a:rPr/>
              <a:t>Can solve this by integrating under curve</a:t>
            </a:r>
          </a:p>
          <a:p>
            <a:pPr lvl="0"/>
            <a:r>
              <a:rPr/>
              <a:t>But it is tedious to do every time</a:t>
            </a:r>
          </a:p>
          <a:p>
            <a:pPr lvl="0"/>
            <a:r>
              <a:rPr/>
              <a:t>Instead</a:t>
            </a:r>
          </a:p>
          <a:p>
            <a:pPr lvl="1"/>
            <a:r>
              <a:rPr/>
              <a:t>we can use the </a:t>
            </a:r>
            <a:r>
              <a:rPr i="1"/>
              <a:t>standard normal distribution</a:t>
            </a:r>
            <a:r>
              <a:rPr/>
              <a:t> (SND)</a:t>
            </a:r>
          </a:p>
        </p:txBody>
      </p:sp>
      <p:pic>
        <p:nvPicPr>
          <p:cNvPr descr="04_01_lecture_powerpoint_files/figure-pptx/unnamed-chunk-3-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Standard Normal Distribution</a:t>
            </a:r>
          </a:p>
          <a:p>
            <a:pPr lvl="0"/>
            <a:r>
              <a:rPr/>
              <a:t>“benchmark” normal distribution with µ = 0, σ = 1</a:t>
            </a:r>
          </a:p>
          <a:p>
            <a:pPr lvl="0"/>
            <a:r>
              <a:rPr/>
              <a:t>The Standard Normal Distribution is defined so that:</a:t>
            </a:r>
          </a:p>
          <a:p>
            <a:pPr lvl="1"/>
            <a:r>
              <a:rPr/>
              <a:t>~68% of the curve area within +/- 1 σ of the mean,</a:t>
            </a:r>
          </a:p>
          <a:p>
            <a:pPr lvl="1"/>
            <a:r>
              <a:rPr/>
              <a:t>~95% within +/- 2 σ of the mean,</a:t>
            </a:r>
          </a:p>
          <a:p>
            <a:pPr lvl="1"/>
            <a:r>
              <a:rPr/>
              <a:t>~99.7% within +/- 3 σ of the mean</a:t>
            </a:r>
          </a:p>
          <a:p>
            <a:pPr lvl="0" indent="0" marL="0">
              <a:buNone/>
            </a:pPr>
            <a:r>
              <a:rPr/>
              <a:t>*remember σ = standard deviation</a:t>
            </a:r>
          </a:p>
        </p:txBody>
      </p:sp>
      <p:pic>
        <p:nvPicPr>
          <p:cNvPr descr="04_01_lecture_powerpoint_files/figure-pptx/unnamed-chunk-4-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Areas under curve of Standard Normal Distribution</a:t>
            </a:r>
          </a:p>
          <a:p>
            <a:pPr lvl="0"/>
            <a:r>
              <a:rPr/>
              <a:t>Have been calculated for a range of sample sizes</a:t>
            </a:r>
          </a:p>
          <a:p>
            <a:pPr lvl="0"/>
            <a:r>
              <a:rPr/>
              <a:t>Can be looked up in z-table</a:t>
            </a:r>
          </a:p>
          <a:p>
            <a:pPr lvl="0"/>
            <a:r>
              <a:rPr/>
              <a:t>No need to integrate</a:t>
            </a:r>
          </a:p>
          <a:p>
            <a:pPr lvl="0"/>
            <a:r>
              <a:rPr/>
              <a:t>Any normally distributed data can be standardized</a:t>
            </a:r>
          </a:p>
          <a:p>
            <a:pPr lvl="1"/>
            <a:r>
              <a:rPr/>
              <a:t>transformed into the standard normal distribution</a:t>
            </a:r>
          </a:p>
          <a:p>
            <a:pPr lvl="1"/>
            <a:r>
              <a:rPr/>
              <a:t>looked up ion a table</a:t>
            </a:r>
          </a:p>
        </p:txBody>
      </p:sp>
      <p:pic>
        <p:nvPicPr>
          <p:cNvPr descr="04_01_lecture_powerpoint_files/figure-pptx/unnamed-chunk-5-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Done by converting original data points to z-scores</a:t>
                </a:r>
              </a:p>
              <a:p>
                <a:pPr lvl="0"/>
                <a:r>
                  <a:rPr/>
                  <a:t>Z-scores calculated as:</a:t>
                </a:r>
              </a:p>
              <a:p>
                <a:pPr lvl="0" indent="0" marL="0">
                  <a:spcBef>
                    <a:spcPts val="3000"/>
                  </a:spcBef>
                  <a:buNone/>
                </a:pPr>
                <a14:m>
                  <m:oMath xmlns:m="http://schemas.openxmlformats.org/officeDocument/2006/math">
                    <m:r>
                      <m:rPr>
                        <m:nor/>
                        <m:sty m:val="p"/>
                      </m:rPr>
                      <m:t>Z = </m:t>
                    </m:r>
                    <m:f>
                      <m:fPr>
                        <m:type m:val="bar"/>
                      </m:fPr>
                      <m:num>
                        <m:sSub>
                          <m:e>
                            <m:r>
                              <m:t>X</m:t>
                            </m:r>
                          </m:e>
                          <m:sub>
                            <m:r>
                              <m:t>i</m:t>
                            </m:r>
                          </m:sub>
                        </m:sSub>
                        <m:r>
                          <m:rPr>
                            <m:sty m:val="p"/>
                          </m:rPr>
                          <m:t>−</m:t>
                        </m:r>
                        <m:r>
                          <m:t>μ</m:t>
                        </m:r>
                      </m:num>
                      <m:den>
                        <m:r>
                          <m:t>σ</m:t>
                        </m:r>
                      </m:den>
                    </m:f>
                  </m:oMath>
                </a14:m>
              </a:p>
              <a:p>
                <a:pPr lvl="0"/>
                <a:r>
                  <a:rPr/>
                  <a:t>z = z-score for observation</a:t>
                </a:r>
              </a:p>
              <a:p>
                <a:pPr lvl="0"/>
                <a:r>
                  <a:rPr/>
                  <a:t>xi = original observation</a:t>
                </a:r>
              </a:p>
              <a:p>
                <a:pPr lvl="0"/>
                <a:r>
                  <a:rPr/>
                  <a:t>µ = mean of data distribution</a:t>
                </a:r>
              </a:p>
              <a:p>
                <a:pPr lvl="0"/>
                <a:r>
                  <a:rPr/>
                  <a:t>σ = SD of data distribution</a:t>
                </a:r>
              </a:p>
            </p:txBody>
          </p:sp>
        </mc:Choice>
      </mc:AlternateContent>
      <p:pic>
        <p:nvPicPr>
          <p:cNvPr descr="04_01_lecture_powerpoint_files/figure-pptx/unnamed-chunk-6-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Thus:</a:t>
            </a:r>
          </a:p>
          <a:p>
            <a:pPr lvl="0"/>
            <a:r>
              <a:rPr/>
              <a:t>z-score = value - mean/s</a:t>
            </a:r>
          </a:p>
          <a:p>
            <a:pPr lvl="0"/>
            <a:r>
              <a:rPr/>
              <a:t>z-score of 25mm = (25 - 51.7) / 12 = -2.225</a:t>
            </a:r>
          </a:p>
          <a:p>
            <a:pPr lvl="0"/>
            <a:r>
              <a:rPr/>
              <a:t>z-score of 51.7mm = (51.7 - 51.7) / 12 = 0</a:t>
            </a:r>
          </a:p>
          <a:p>
            <a:pPr lvl="0"/>
            <a:r>
              <a:rPr/>
              <a:t>z-score of 60mm = (60 - 51.7) / 12 = 0.6916667</a:t>
            </a:r>
          </a:p>
        </p:txBody>
      </p:sp>
      <p:pic>
        <p:nvPicPr>
          <p:cNvPr descr="04_01_lecture_powerpoint_files/figure-pptx/unnamed-chunk-7-1.png" id="0" name="Picture 1"/>
          <p:cNvPicPr>
            <a:picLocks noGrp="1" noChangeAspect="1"/>
          </p:cNvPicPr>
          <p:nvPr/>
        </p:nvPicPr>
        <p:blipFill>
          <a:blip r:embed="rId2"/>
          <a:stretch>
            <a:fillRect/>
          </a:stretch>
        </p:blipFill>
        <p:spPr bwMode="auto">
          <a:xfrm>
            <a:off x="6400800" y="660400"/>
            <a:ext cx="2235200" cy="44704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04</dc:title>
  <dc:creator>Bill Perry</dc:creator>
  <cp:keywords/>
  <dcterms:created xsi:type="dcterms:W3CDTF">2025-03-27T19:58:01Z</dcterms:created>
  <dcterms:modified xsi:type="dcterms:W3CDTF">2025-03-27T19:58:01Z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ditor">
    <vt:lpwstr>visual</vt:lpwstr>
  </property>
  <property fmtid="{D5CDD505-2E9C-101B-9397-08002B2CF9AE}" pid="6" name="execute">
    <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